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64" r:id="rId2"/>
    <p:sldId id="257" r:id="rId3"/>
    <p:sldId id="266" r:id="rId4"/>
    <p:sldId id="271" r:id="rId5"/>
    <p:sldId id="272" r:id="rId6"/>
    <p:sldId id="273" r:id="rId7"/>
    <p:sldId id="269" r:id="rId8"/>
    <p:sldId id="270" r:id="rId9"/>
    <p:sldId id="274" r:id="rId10"/>
    <p:sldId id="275" r:id="rId11"/>
    <p:sldId id="277" r:id="rId12"/>
    <p:sldId id="276" r:id="rId13"/>
    <p:sldId id="278" r:id="rId14"/>
    <p:sldId id="279" r:id="rId15"/>
    <p:sldId id="280" r:id="rId16"/>
    <p:sldId id="281" r:id="rId17"/>
    <p:sldId id="284" r:id="rId18"/>
    <p:sldId id="283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6" r:id="rId28"/>
    <p:sldId id="293" r:id="rId29"/>
    <p:sldId id="295" r:id="rId30"/>
    <p:sldId id="294" r:id="rId31"/>
    <p:sldId id="297" r:id="rId32"/>
    <p:sldId id="298" r:id="rId33"/>
    <p:sldId id="262" r:id="rId34"/>
    <p:sldId id="268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FDA"/>
    <a:srgbClr val="548235"/>
    <a:srgbClr val="A8D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993C5-A9C6-CAB8-9434-24D37343E0D5}" v="303" dt="2024-05-27T12:36:09.987"/>
    <p1510:client id="{8250178C-F073-58D5-3FEB-EAA893B9B0C0}" v="48" dt="2024-05-27T11:51:06.420"/>
    <p1510:client id="{851EC952-183F-B611-E216-5A1F22CD5C8C}" v="85" dt="2024-05-28T12:48:58.782"/>
    <p1510:client id="{94522CBC-F6BC-4909-9452-AFDFA2577219}" v="20" dt="2024-05-29T01:25:20.598"/>
    <p1510:client id="{A2CA92A9-2787-8E53-FD72-79C30F799261}" v="118" dt="2024-05-27T10:30:19.535"/>
    <p1510:client id="{A9B33C0B-F684-02CE-5C6D-64B2D3584BE6}" v="221" dt="2024-05-28T06:10:44.149"/>
    <p1510:client id="{B864EA84-EE1C-7AEB-406D-45E043021C7A}" v="5" dt="2024-05-27T10:04:14.952"/>
    <p1510:client id="{D920CBA8-8203-7525-6A7A-A0E7A993A23A}" v="23" dt="2024-05-28T15:03:42.637"/>
    <p1510:client id="{DD3248BA-278D-AB2F-2E6E-5A7B904A8F14}" v="4" dt="2024-05-27T16:35:36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3BD7C-08D4-4F06-93B5-F46395D85CC6}" type="datetimeFigureOut">
              <a:t>2025-02-04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C077A-FC4C-4FDE-9141-257EE15CCA74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23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94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FCD39-AFB8-A8BF-C137-9257D1FC4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767630-6EED-4291-AFAA-68553493B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B39123-A4B7-F065-0943-ACB6E7E26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언어는 절차지향언어로 컴퓨터가 위에서부터 한 줄씩 차례로 읽어 나간다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더하는 함수를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212CD5-198F-1D4C-9737-8077E41F8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236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3FB45-B5F9-1D1D-0464-F260A9A56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9DB6E1-1785-8746-67E2-DD733F23E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817075-281F-E41F-C6B0-77C35B816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언어는 절차지향언어로 컴퓨터가 위에서부터 한 줄씩 차례로 읽어 나간다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더하는 함수를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59F894-9EB7-2E9D-83D5-F5FFBEC53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9BD1-BED8-DFBB-656C-8A7DBC77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A3310E-1819-2899-3B4B-A8BF35AD0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10D60D-AD2B-0E52-A7EF-7DAA516C0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언어는 절차지향언어로 컴퓨터가 위에서부터 한 줄씩 차례로 읽어 나간다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더하는 함수를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9469F-C40B-779F-5900-DDE1740F21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040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9633A-3D9D-705F-6B61-4E464DA0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97FBC8-9DE4-1425-7400-8DA57DC74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E250F6-45B5-EA6B-58A7-AC29803C3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D1B76B-5689-7F4D-604B-78D8ED3DB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86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5F584-315E-0549-5F1C-23F09CEA5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23EAD8-0D32-97B6-B441-C3C5EA3C1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993A1B-12D4-1481-1836-B421BEAE0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DD5536-5453-8039-E9A7-17AC9B767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590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11DDB-3212-CE2E-66F5-641519E93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CADAFB-F400-CB22-8953-9EB56F3A8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9FCE05-B2DB-7CD7-E44D-E924F1A4B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D0DFA-790A-216D-3068-31908F96A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795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13B69-70AF-2735-3D69-06F54F2CE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FBBA34-40F9-36FA-AF0F-53AF68BA2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D2F2E8-FB81-A834-D00F-AC40B9707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B9A3A-0CBF-78F1-2E44-5A98EE37C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30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2278A-E5C3-11F0-1C8F-CB485964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273BC3-B5B5-2B6E-F0D6-6BD404000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00DE35-E660-83F9-0A24-4F9486044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204835-B878-F281-3FE6-2A9D74C01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121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A8404-B87A-1014-6EB0-AAAEB9CF8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0B8D6C-3CB6-7453-4619-B2082B932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C18481-9595-71E4-0948-CD434F5AE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A5D3CE-639C-D11E-A72D-9B0D1290F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119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51647-14F6-FA0B-E28A-036A44D24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8DAAFA-321F-C847-A2E7-327D2DA19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061ADD-980A-FFB9-1F38-342E56415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2BCB10-707E-FBC5-9D84-9C6BC289C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76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C68F-E263-D147-5397-F659DD8C1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4D8EB8-8C38-B7CA-908F-DCBCED7A9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D30527-AC9A-A31D-70F9-82BE17E01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E29AB-7DC5-5A9A-9541-E9C18287C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37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6FBE6-C50C-808A-7F01-627B078F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C09145-2C44-7976-0485-B2628C4B8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B58D8E-2057-C589-7D83-AECE982E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A7E11-735A-DA2C-8284-ED60BBD51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358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2DA55-A6AF-42F8-77BD-3289A67F3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2F8769-3C34-253F-3328-D10D3C9B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CB4014-E412-DF59-D14D-A4252BD15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B77AE-A474-0AA3-67E6-E6154B45D4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33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0FA05-9549-AF1D-3B8E-F72ECA0E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799B2A-2995-4951-A28B-917AB3E03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3478C1-A721-4578-E825-F5AFD4199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F605B9-3B02-910D-824D-53F2EBD39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650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CDEBF-2A17-2DB8-E24D-579484F34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C9DC58-4A40-5FCF-D794-F601A9697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75BB4B-FF27-E901-EB95-C6E6388A1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C43664-71AC-A2A8-5280-C9F2A0BDB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673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E48EC-03E4-A0D8-C4D3-2BCAC3E24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70481B-8FF6-60F3-EADE-C2D95A363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5998D9-35A6-EF4B-088C-5A3A19D8C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C5318-A848-435F-8571-E7CC9F689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943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02ADD-3245-1962-20A5-7A287899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363506-93C7-2ADC-80AB-3F5626A11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C24151-4343-26A9-B361-0F4AA3C6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C0F747-373D-59D6-CE43-10D057C73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98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E3AB6-CE83-6A5B-E0C7-31481733B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38E312-3090-B2F7-E0F4-585D699EF8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823297-9E82-2C64-52F9-4C47FECC1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BD65E4-389B-F119-C0D7-2E0D5DEE2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714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4EA63-0153-DCBA-14F7-5C4A8EB27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BBA5EE-BEFD-4768-FCF3-386D6EE6B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78BCED-CFEF-90D8-B559-572CD5766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A947AD-A137-482F-DCB2-D6F6DAB90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30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E48BD-93A9-CB6F-B720-8C32CCC74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C2144F-BBD9-94FE-B00F-738278C9C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05AB7E-3FCE-5690-DE29-CA76896AA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032DFB-7BA5-09F5-A997-53CA55CF0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478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F122A-B62E-B774-9FDA-2DC670A4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C0E773-0DCF-A86E-A2BC-D3CD07955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6AFDB1A-E472-DD27-639A-F4560B16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F8D36A-FC07-08A9-A216-4A2CBE155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81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D034-934C-8018-BEFC-BA583CD28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ACDBF0-7B91-B195-BBF3-C22BB0955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CC3DC1-85BD-97AF-0F4B-AB55ED9CF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CC6A27-F9F9-D1F4-8A6F-F4C9EE248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398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F855F-C2D7-EBBE-2412-033D41FD7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75C8B3-A5E0-3722-ED93-C23F74AAE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8F2691-DC2B-3EF1-6D10-2F2E546EC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897402-5F7E-9117-BB44-2330C6948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20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26AF3-B977-5341-C3C9-110AD9197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94FD55-276B-AB1C-1F73-D738BF901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5F9A10-D5D3-4EAA-3E41-B7CD78238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047687-80A9-FCF5-5049-59C7301C47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987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A932C-196B-7512-6490-ACD7B169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B25B11-18AA-6BA3-8573-D1C5961A3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4FD6AF-1BCF-77A6-D96C-0888C716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B40E2-C3EC-804C-81CD-49FC22754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2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A71B3-2FF7-CD6C-0899-9D7FCC836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D6F3C2-76A4-118B-809B-427E3BC4A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1CE64F-90F7-2CBE-EB71-956D42276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6BA7E-6BA2-889D-8909-BDC479936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6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6F2F9-BA56-6F11-A679-6BDB08772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3B2E1B-4957-56CD-9828-12AAAB6D4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4FBFE-29ED-8F15-4AA3-165B64EAA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41CEFC-C881-59F2-2F66-CBCD7C2D7E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741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652EF-2137-76CD-39B2-0868F4856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016924-1FF3-ED03-AA4B-679092DBF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4F456D-8FCB-725F-31F6-7E8C61863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언어는 절차지향언어로 컴퓨터가 위에서부터 한 줄씩 차례로 읽어 나간다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더하는 함수를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694F4A-3BD3-DF24-8296-73BAE9273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49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EE1D4-0008-8277-002C-55609E3D8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40AE31-83D7-0E62-05DB-A13DD06F0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77F4AD-DC25-46DB-5809-A658695D2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언어는 절차지향언어로 컴퓨터가 위에서부터 한 줄씩 차례로 읽어 나간다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더하는 함수를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FEA05-75CD-9657-B411-CC0C14FF1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C077A-FC4C-4FDE-9141-257EE15CCA74}" type="slidenum"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7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957FB-3908-43BC-A3CD-073914533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955017-7F6C-4EFD-A8F9-90124A36A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D38AF2-EF82-47D1-B7F8-D122875D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6D2AE-9343-4363-905C-97820514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627DB-03F0-4824-A954-81BD27E8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AF58A0-7BA9-4104-9903-CD12CBA1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582" y="361697"/>
            <a:ext cx="3005588" cy="1792379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B96D0004-EFFE-4714-8F8B-CBC2B0F41E65}"/>
              </a:ext>
            </a:extLst>
          </p:cNvPr>
          <p:cNvSpPr/>
          <p:nvPr userDrawn="1"/>
        </p:nvSpPr>
        <p:spPr>
          <a:xfrm>
            <a:off x="182880" y="159434"/>
            <a:ext cx="11830929" cy="6539132"/>
          </a:xfrm>
          <a:prstGeom prst="frame">
            <a:avLst>
              <a:gd name="adj1" fmla="val 289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83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1311B-6316-4151-943B-6DB533DB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38B628-380D-4059-8323-F88545F3A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9BAB2-F7AD-4AF5-93AC-91583EDF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2C806-E4BA-4772-892E-F8245CC4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18746C-17BD-4F0E-9826-F5D06C0C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99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E7B6E3-7EE1-4E6E-BD68-4519B3A4B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BFDED1-0BD6-4BC3-9F00-078D1A2AF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EC1C7F-18B8-4BA0-9084-0727F5AC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D84B-F25A-48B1-A002-5395150E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FFD250-886D-4DF6-988C-D240563E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62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CE0B1-142C-43D4-9291-54995435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35F36-341E-4677-8C3C-AE9DF2EE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36FFB8-26CF-49D6-AD62-031F6CF5A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29149-A779-4ADD-9048-C369A474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F7D666-0BC1-4B29-BDB4-DC4DA388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9CE914-080F-4385-8416-8407A026B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582" y="361697"/>
            <a:ext cx="3005588" cy="1792379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40B9646B-D90C-4679-B237-1838249B67BB}"/>
              </a:ext>
            </a:extLst>
          </p:cNvPr>
          <p:cNvSpPr/>
          <p:nvPr userDrawn="1"/>
        </p:nvSpPr>
        <p:spPr>
          <a:xfrm>
            <a:off x="182880" y="159434"/>
            <a:ext cx="11830929" cy="6539132"/>
          </a:xfrm>
          <a:prstGeom prst="frame">
            <a:avLst>
              <a:gd name="adj1" fmla="val 289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3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DF79E-6DEF-46F4-B982-E2B25E68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F60E2-181D-44E3-B2DF-3F7D429F6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192A1-259A-497A-9153-2C19BC59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83E71D-619B-405E-9AB7-5998AEE5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8B4F0-33C2-455F-A471-086AFCD2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0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C2615-86F0-461F-8EE2-CA9B3D2F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0D895-0411-4755-A31A-00F95A3FA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E39E37-37CA-4A05-8E36-CE98C8BC3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1927B-1872-4BC6-B0BC-C4F5E5A1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76FDF7-D89A-4777-9358-20811860D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8EE046-5DDC-4C0F-A338-24E5214E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08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0E169-3D5E-49E2-999D-E7809F69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B87D9-78A0-4D4E-A400-01BC30666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36ACAB-FFAD-45AA-B32C-5ABD0F174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2D1DDB-1135-436B-B727-9C00E61DD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CD86A1-C8E0-4978-9641-3336F3FCA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BCBDC3-F43F-4E53-8A5A-04513579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8943CB-5945-487B-8F08-552BF24E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5B5756-F9F1-4652-B606-7B19181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4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412A0-1394-42DD-85AA-7DF44D89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491C09-7C3B-4765-8408-FA784541A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187D0-E7FE-4D9C-9201-167878F3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119C8B-684D-4FBB-BB87-7246BBA3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74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25C7EC-0818-44E1-BEC5-7200BB04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5BE318-0125-4791-A4BD-1A624D48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1180F-544F-432D-A314-4E8CB56B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DB4A8F-6057-4014-B843-AC6868696B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582" y="361697"/>
            <a:ext cx="3005588" cy="179237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EE802FF1-C7E9-4361-ACC6-78003ED207D6}"/>
              </a:ext>
            </a:extLst>
          </p:cNvPr>
          <p:cNvSpPr/>
          <p:nvPr userDrawn="1"/>
        </p:nvSpPr>
        <p:spPr>
          <a:xfrm>
            <a:off x="182880" y="159434"/>
            <a:ext cx="11830929" cy="6539132"/>
          </a:xfrm>
          <a:prstGeom prst="frame">
            <a:avLst>
              <a:gd name="adj1" fmla="val 289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70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4FDE1-0223-4C69-BDF7-F2E6B128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C99D4-93C0-4703-AC3B-1D9189B88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D2B316-5250-40F5-BB57-67E29FBB4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AAE8C4-FE89-4A43-8E8F-80EB7D26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C4134-49F1-43C3-92A8-5527287C2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EB6849-4E8B-4795-A068-854D4356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90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739CE-7F92-4FBD-B22D-1EF80647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20E672-22C8-49F0-BC80-566F1A442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2540A-477B-4EF2-8A3C-0587A8EBF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0FC86F-5990-4C6C-B8E0-F8B1B0CF7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DA5C06-7FC3-4E4A-BA23-51B32939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D0D316-41E9-4EBB-BF3E-9D7BC641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675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CEAF75-B65C-4784-B9AA-DEBCDE41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76B62-D3E6-4B57-8CAA-12BC11875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8470B-9A16-44EA-B8BC-A761CFCF3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0A5E1-9C78-4D32-92FE-9405885B7447}" type="datetimeFigureOut">
              <a:rPr lang="ko-KR" altLang="en-US" smtClean="0"/>
              <a:t>2025-02-04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EB6DC-9179-46F8-98DB-FE9F9BB1D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2D1A2A-B5B0-4B43-B76D-386300324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E9CB4-AC0C-4274-82FA-786247E063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75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xtester.com/l/c_online_compiler_gc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jong-kr.libguides.com/c.php?g=942233&amp;p=682232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jang.io/mod/page/view.php?id=188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innotinclude/Barami_Arduino_seminar_2025.gi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jong-kr.libguides.com/c.php?g=942233&amp;p=682232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innotinclude/Barami_Arduino_seminar_2025.gi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en/softwar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ainnotinclude/Barami_Arduino_seminar_2025/tree/mai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ejong-kr.libguides.com/c.php?g=942233&amp;p=6822321" TargetMode="External"/><Relationship Id="rId2" Type="http://schemas.openxmlformats.org/officeDocument/2006/relationships/hyperlink" Target="https://www.flaticon.com/free-icons/ide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yujuit/222990731631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D9FDA8-2358-4E38-B0E2-75801BE3C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582" y="361697"/>
            <a:ext cx="3005588" cy="1792379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68A96F8B-6954-4D25-A561-61925494D643}"/>
              </a:ext>
            </a:extLst>
          </p:cNvPr>
          <p:cNvSpPr/>
          <p:nvPr/>
        </p:nvSpPr>
        <p:spPr>
          <a:xfrm>
            <a:off x="182880" y="159434"/>
            <a:ext cx="11830929" cy="6539132"/>
          </a:xfrm>
          <a:prstGeom prst="frame">
            <a:avLst>
              <a:gd name="adj1" fmla="val 289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E68BF-46CC-428A-843E-8E1B92DCF2C0}"/>
              </a:ext>
            </a:extLst>
          </p:cNvPr>
          <p:cNvSpPr txBox="1"/>
          <p:nvPr/>
        </p:nvSpPr>
        <p:spPr>
          <a:xfrm>
            <a:off x="1739704" y="2409986"/>
            <a:ext cx="871259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 dirty="0">
                <a:latin typeface="맑은 고딕"/>
                <a:ea typeface="맑은 고딕"/>
              </a:rPr>
              <a:t>IDE</a:t>
            </a:r>
            <a:r>
              <a:rPr lang="ko-KR" altLang="en-US" sz="3600" b="1" dirty="0">
                <a:latin typeface="맑은 고딕"/>
                <a:ea typeface="맑은 고딕"/>
              </a:rPr>
              <a:t>를 위한 기초 </a:t>
            </a:r>
            <a:r>
              <a:rPr lang="en-US" altLang="ko-KR" sz="3600" b="1" dirty="0">
                <a:latin typeface="맑은 고딕"/>
                <a:ea typeface="맑은 고딕"/>
              </a:rPr>
              <a:t>C</a:t>
            </a:r>
            <a:r>
              <a:rPr lang="ko-KR" altLang="en-US" sz="3600" b="1" dirty="0">
                <a:latin typeface="맑은 고딕"/>
                <a:ea typeface="맑은 고딕"/>
              </a:rPr>
              <a:t>언어 </a:t>
            </a:r>
          </a:p>
          <a:p>
            <a:pPr algn="ctr"/>
            <a:r>
              <a:rPr lang="ko-KR" altLang="en-US" sz="3600" b="1" dirty="0">
                <a:latin typeface="맑은 고딕"/>
                <a:ea typeface="맑은 고딕"/>
              </a:rPr>
              <a:t>아날로그 </a:t>
            </a:r>
            <a:r>
              <a:rPr lang="en-US" altLang="ko-KR" sz="3600" b="1" dirty="0">
                <a:latin typeface="맑은 고딕"/>
                <a:ea typeface="맑은 고딕"/>
              </a:rPr>
              <a:t>IO </a:t>
            </a:r>
            <a:r>
              <a:rPr lang="ko-KR" altLang="en-US" sz="3600" b="1" dirty="0">
                <a:latin typeface="맑은 고딕"/>
                <a:ea typeface="맑은 고딕"/>
              </a:rPr>
              <a:t>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20CAB8-295C-4A17-A337-EB32C985E628}"/>
              </a:ext>
            </a:extLst>
          </p:cNvPr>
          <p:cNvSpPr txBox="1"/>
          <p:nvPr/>
        </p:nvSpPr>
        <p:spPr>
          <a:xfrm>
            <a:off x="1489182" y="3847849"/>
            <a:ext cx="921363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32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기 노성민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, 29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기 김희준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, 32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기 이근호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맑은 고딕"/>
                <a:ea typeface="맑은 고딕"/>
              </a:rPr>
              <a:t> 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A841FF-6643-E33E-1DA6-23F91DD77790}"/>
              </a:ext>
            </a:extLst>
          </p:cNvPr>
          <p:cNvSpPr/>
          <p:nvPr/>
        </p:nvSpPr>
        <p:spPr>
          <a:xfrm>
            <a:off x="751341" y="5421420"/>
            <a:ext cx="10689317" cy="76392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이 발표자료는 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CC BY-SA (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저작자표시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-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동일조건변경허락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)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에 따라 이용할 수 있으며</a:t>
            </a:r>
            <a:endParaRPr lang="en-US" altLang="ko-KR" kern="100" dirty="0">
              <a:latin typeface="맑은 고딕"/>
              <a:ea typeface="맑은 고딕"/>
              <a:cs typeface="Times New Roman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포함된 저작물은 각 저작권자의 소유입니다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.</a:t>
            </a:r>
          </a:p>
        </p:txBody>
      </p:sp>
      <p:pic>
        <p:nvPicPr>
          <p:cNvPr id="3" name="Google Shape;319;p40">
            <a:extLst>
              <a:ext uri="{FF2B5EF4-FFF2-40B4-BE49-F238E27FC236}">
                <a16:creationId xmlns:a16="http://schemas.microsoft.com/office/drawing/2014/main" id="{A1479314-ECCA-54E7-5F7E-3DE5534E2E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09" y="5789153"/>
            <a:ext cx="1055675" cy="371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38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3B85A-E61F-6929-8655-CA5BB2DC0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B8859-552F-9FB3-ACB2-1B9372F4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1"/>
            <a:ext cx="10515600" cy="58072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 err="1"/>
              <a:t>안하면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섭하다</a:t>
            </a:r>
            <a:r>
              <a:rPr lang="en-US" altLang="ko-KR" sz="3600" b="1" dirty="0"/>
              <a:t>. </a:t>
            </a:r>
            <a:r>
              <a:rPr lang="en-US" altLang="ko-KR" sz="3600" b="1" dirty="0" err="1"/>
              <a:t>printf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50E9C-349A-C0AA-5CFD-703631ABD498}"/>
              </a:ext>
            </a:extLst>
          </p:cNvPr>
          <p:cNvSpPr txBox="1"/>
          <p:nvPr/>
        </p:nvSpPr>
        <p:spPr>
          <a:xfrm>
            <a:off x="751342" y="1452961"/>
            <a:ext cx="10689316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이제 연산자에 관하여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…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다루기 전에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!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명령어부터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.</a:t>
            </a:r>
            <a:endParaRPr lang="en-US" altLang="ko-KR" sz="2000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기본적으로 알아야 할 명령어들과 문법이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명령어라고 단순히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+, -, *(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곱하기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/(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나누기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%(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나머지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연산자만 있는 게 아니라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수학에서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f(x)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같은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함수도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코딩에서의 함수는 필요한 매개변수를 받아 결과를 출력하는 명령어들의 집합체이다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밥을 먹어라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먹는 대상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뭔지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도구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숟가락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들고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입을 벌려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…)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언어의 동작을 시작하는 것도 함수이다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이제 함수 형태만 배운 뒤 실습하면서 배워보자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언어를 제대로 가르친다면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에도 좀 공을 들이겠지만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기초만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https://rextester.com/l/c_online_compiler_gcc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웹사이트에서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 코드를 바로 돌려볼 수 있는 사이트다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안 나오며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input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미리 다른 칸에 입력해야 하니 주의하자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28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4B75-A3B3-60AA-3550-4AE5A9D09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48F1F-961C-0EBF-509D-39935D07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1"/>
            <a:ext cx="10515600" cy="58072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 err="1"/>
              <a:t>안하면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섭하다</a:t>
            </a:r>
            <a:r>
              <a:rPr lang="en-US" altLang="ko-KR" sz="3600" b="1" dirty="0"/>
              <a:t>. </a:t>
            </a:r>
            <a:r>
              <a:rPr lang="en-US" altLang="ko-KR" sz="3600" b="1" dirty="0" err="1"/>
              <a:t>printf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9065E-554A-D7D2-44D6-4AE414C6EC03}"/>
              </a:ext>
            </a:extLst>
          </p:cNvPr>
          <p:cNvSpPr txBox="1"/>
          <p:nvPr/>
        </p:nvSpPr>
        <p:spPr>
          <a:xfrm>
            <a:off x="751342" y="1452961"/>
            <a:ext cx="10689316" cy="44627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함수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(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코드 집합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)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의 형태</a:t>
            </a:r>
            <a:endParaRPr lang="en-US" altLang="ko-KR" sz="2000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언어에서 함수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 코드들의 모임은 다음의 형태로 정의한다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함수이름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입력데이터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입력데이터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2, …)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함수에 들어갈 다른 함수나 코드들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return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반환 값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    //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자료형에 따라 내용물이 달라질 것이다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자료형은 함수의 연산결과로 나온 결과물의 자료형이다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 중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void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자료형이 있는데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이는 출력되는 연산 결과물이 없다는 말이다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이제 함수의 기본적인 형태에 다뤄보았으니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언어의 기초 함수와 명령어들에 대해 알아보자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0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C3BC9-0972-B9CD-CACB-1FD09AAAB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3C12D-650B-C181-0751-0A19DC08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1"/>
            <a:ext cx="10515600" cy="58072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 err="1"/>
              <a:t>안하면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섭하다</a:t>
            </a:r>
            <a:r>
              <a:rPr lang="en-US" altLang="ko-KR" sz="3600" b="1" dirty="0"/>
              <a:t>. </a:t>
            </a:r>
            <a:r>
              <a:rPr lang="en-US" altLang="ko-KR" sz="3600" b="1" dirty="0" err="1"/>
              <a:t>printf</a:t>
            </a:r>
            <a:endParaRPr lang="en-US" altLang="ko-KR" sz="3600" b="1" dirty="0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B52B1F5-5CFF-234B-CD2A-E7B699163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" y="1180351"/>
            <a:ext cx="10127226" cy="5162468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A4CAEA23-2579-F45D-537D-D8BFBD3F3476}"/>
              </a:ext>
            </a:extLst>
          </p:cNvPr>
          <p:cNvSpPr/>
          <p:nvPr/>
        </p:nvSpPr>
        <p:spPr>
          <a:xfrm>
            <a:off x="9144002" y="2554664"/>
            <a:ext cx="1753384" cy="424206"/>
          </a:xfrm>
          <a:prstGeom prst="wedgeRectCallout">
            <a:avLst>
              <a:gd name="adj1" fmla="val -2026"/>
              <a:gd name="adj2" fmla="val -1814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코드 실행 결과</a:t>
            </a:r>
          </a:p>
        </p:txBody>
      </p:sp>
    </p:spTree>
    <p:extLst>
      <p:ext uri="{BB962C8B-B14F-4D97-AF65-F5344CB8AC3E}">
        <p14:creationId xmlns:p14="http://schemas.microsoft.com/office/powerpoint/2010/main" val="2806583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A420-4F6D-A5F0-68D8-3A4737D76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00751-2F8E-DDC7-2E62-23713475F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1"/>
            <a:ext cx="10515600" cy="58072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 err="1"/>
              <a:t>안하면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섭하다</a:t>
            </a:r>
            <a:r>
              <a:rPr lang="en-US" altLang="ko-KR" sz="3600" b="1" dirty="0"/>
              <a:t>. </a:t>
            </a:r>
            <a:r>
              <a:rPr lang="en-US" altLang="ko-KR" sz="3600" b="1" dirty="0" err="1"/>
              <a:t>printf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6BF3D-93AF-FF40-31BE-C85010F523C7}"/>
              </a:ext>
            </a:extLst>
          </p:cNvPr>
          <p:cNvSpPr txBox="1"/>
          <p:nvPr/>
        </p:nvSpPr>
        <p:spPr>
          <a:xfrm>
            <a:off x="751342" y="1095905"/>
            <a:ext cx="10928468" cy="53860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앞의 코드를 뜯어보자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사이트에서 앞에 적어둔 코드들을 그대로 적고 결과가 잘 나오는지 확인해보자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#include &lt;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혹은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#include 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 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파일명에 해당하는 명령어 모음을 불러온다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&lt;&gt;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표준 명령어들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“”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개별적으로 만들어 코드 파일과 같은 위치에 있는 파일이다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() {}; /* 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 코드가 실행될 때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(#)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제외하고 가장 먼저 실행되는 함수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함수 안에서 먼저 입력한 명령어부터 실행된다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없으면 안될 함수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*/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출력하려는 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”); /*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stdio.h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라이브러리에 속한 모니터 출력용 함수이다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창에 입력한 말을 출력한다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*/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return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반환 값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/*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반환 값을 의미하며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 코드에선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반환 값이다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운영체제에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함숫값을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반환하여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정상 종료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비정상 종료를 의미한다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.*/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b="1" dirty="0">
                <a:solidFill>
                  <a:srgbClr val="548235"/>
                </a:solidFill>
                <a:latin typeface="맑은 고딕"/>
                <a:ea typeface="맑은 고딕"/>
              </a:rPr>
              <a:t>추가로</a:t>
            </a:r>
            <a:r>
              <a:rPr lang="en-US" altLang="ko-KR" sz="2000" b="1" dirty="0">
                <a:solidFill>
                  <a:srgbClr val="548235"/>
                </a:solidFill>
                <a:latin typeface="맑은 고딕"/>
                <a:ea typeface="맑은 고딕"/>
              </a:rPr>
              <a:t>!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#define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상수명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//3.14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특수한 상수에 고유명사 부여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이름은 더 이상 다른 용도로 쓰지 못한다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0523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2B1F4-27B3-E462-E9F6-26A69A6B1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E3406-6BE0-CE01-A405-E68FAEF85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1"/>
            <a:ext cx="10515600" cy="58072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 err="1"/>
              <a:t>안하면</a:t>
            </a:r>
            <a:r>
              <a:rPr lang="ko-KR" altLang="en-US" sz="3600" b="1" dirty="0"/>
              <a:t> </a:t>
            </a:r>
            <a:r>
              <a:rPr lang="ko-KR" altLang="en-US" sz="3600" b="1" dirty="0" err="1"/>
              <a:t>섭하다</a:t>
            </a:r>
            <a:r>
              <a:rPr lang="en-US" altLang="ko-KR" sz="3600" b="1" dirty="0"/>
              <a:t>. </a:t>
            </a:r>
            <a:r>
              <a:rPr lang="en-US" altLang="ko-KR" sz="3600" b="1" dirty="0" err="1"/>
              <a:t>printf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BEC55-34E4-2A91-52D6-9771EA3A93F7}"/>
              </a:ext>
            </a:extLst>
          </p:cNvPr>
          <p:cNvSpPr txBox="1"/>
          <p:nvPr/>
        </p:nvSpPr>
        <p:spPr>
          <a:xfrm>
            <a:off x="751342" y="1452961"/>
            <a:ext cx="10689316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그럼 명령어는 어떤 순서로 실행되는가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?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언어는 절차지향언어로 컴퓨터가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읽듯 위에서부터 한 줄씩 차례로 읽어 나간다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함수에서 먼저 적어두면 먼저 실행되는 것이다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컴퓨터는 어떤 명령어가 끝났는지 안 끝났는지 어떻게 알 것인가</a:t>
            </a:r>
            <a:r>
              <a:rPr lang="en-US" altLang="ko-KR" sz="2400" b="1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명령어나 함수 마지막에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;(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세미콜론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반드시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적는다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없으면 오류 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없는 경우는 전처리나 함수 정의 시의 함수 자체 뿐이다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이제 기초 연산자들에 대해 알아보자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335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83894-49FF-612E-9E37-FF864335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17224-1972-1968-09AA-E12C1F7E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변수와 함수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19CA6-3E62-FFDD-6DFB-943F16339C26}"/>
              </a:ext>
            </a:extLst>
          </p:cNvPr>
          <p:cNvSpPr txBox="1"/>
          <p:nvPr/>
        </p:nvSpPr>
        <p:spPr>
          <a:xfrm>
            <a:off x="425777" y="961535"/>
            <a:ext cx="4862660" cy="2895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산술 연산자들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 = a + b; 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덧셈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 = a - b; 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뺄셈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 = a * b; 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곱셈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 = a / b; 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나눗셈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나머지는 버려진다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 = a % b; 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나머지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6CE36-5F27-6A6F-95AC-6AEF2A4B27DF}"/>
              </a:ext>
            </a:extLst>
          </p:cNvPr>
          <p:cNvSpPr txBox="1"/>
          <p:nvPr/>
        </p:nvSpPr>
        <p:spPr>
          <a:xfrm>
            <a:off x="5288436" y="961535"/>
            <a:ext cx="6381947" cy="2895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비교 연산자들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참이면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거짓이면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(c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아니면 참이긴 하다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&lt; b			a &gt; b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== b 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수가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같은지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비교하는 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	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!= b			a &lt;= b	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&gt;=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0E4ED-8318-241C-7CE4-9354E3A294F1}"/>
              </a:ext>
            </a:extLst>
          </p:cNvPr>
          <p:cNvSpPr txBox="1"/>
          <p:nvPr/>
        </p:nvSpPr>
        <p:spPr>
          <a:xfrm>
            <a:off x="425777" y="4240460"/>
            <a:ext cx="5833622" cy="19718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논리 연산자들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&amp;&amp; b // And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 || b // Or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하나라도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!a // Not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152C9-790A-BFDA-529C-A60D97527388}"/>
              </a:ext>
            </a:extLst>
          </p:cNvPr>
          <p:cNvSpPr txBox="1"/>
          <p:nvPr/>
        </p:nvSpPr>
        <p:spPr>
          <a:xfrm>
            <a:off x="6645898" y="4780016"/>
            <a:ext cx="5024485" cy="14178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외에도 연산자들이 있고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연산자간 계산 우선순위도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링크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1.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연산자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우선순위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1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1D2DF-B52E-37B7-7969-F41AC4D4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B323B-BBD9-053D-6A5E-C351D3B1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조건문과 </a:t>
            </a:r>
            <a:r>
              <a:rPr lang="ko-KR" altLang="en-US" sz="3600" b="1" dirty="0" err="1"/>
              <a:t>반복문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D6225-C829-603E-6BC5-F2A356C41657}"/>
              </a:ext>
            </a:extLst>
          </p:cNvPr>
          <p:cNvSpPr txBox="1"/>
          <p:nvPr/>
        </p:nvSpPr>
        <p:spPr>
          <a:xfrm>
            <a:off x="501192" y="1055803"/>
            <a:ext cx="11376582" cy="41878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정해진 경우에 대해서만 반응하게 하려면 어떻게 해야 할까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?</a:t>
            </a:r>
            <a:endParaRPr lang="en-US" altLang="ko-KR" sz="2000" b="1" dirty="0">
              <a:solidFill>
                <a:srgbClr val="5482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단순한 게임을 만들려고 해도 우선 플레이어의 반응에 따른 변화가 있어야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 그러면 그냥 전자책에 불과하다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이런 조건들을 걸 수 있는 것을 조건문이라 하고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명령어로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~ else if ~ else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switch(){case:… break; default:}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 연산자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등이 있지만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우린 시간 상 위의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가지만 살펴볼 것이다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5115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59DE4-512D-4F36-C26D-A2C68F1E4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3D54C-F4DC-B99A-5B3B-74CCA74F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조건문과 </a:t>
            </a:r>
            <a:r>
              <a:rPr lang="ko-KR" altLang="en-US" sz="3600" b="1" dirty="0" err="1"/>
              <a:t>반복문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158DB-75EE-960B-34C2-F56A374124D7}"/>
              </a:ext>
            </a:extLst>
          </p:cNvPr>
          <p:cNvSpPr txBox="1"/>
          <p:nvPr/>
        </p:nvSpPr>
        <p:spPr>
          <a:xfrm>
            <a:off x="501192" y="1055803"/>
            <a:ext cx="11376582" cy="52034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조건문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	or	if(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 집합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조건식의 결과가 참일 때만 명령어가 동작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거짓이면 그냥 넘어간다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실행될 명령어가 둘 이상이면 반드시 중괄호를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써야함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if(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 집합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else if(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{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명령집합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원한다면 생략가능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		else {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명령집합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생략 가능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명령집합은 위의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처럼 명령어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대체가능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먼저 확인 후 거짓이면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else if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그래도 안되면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else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후 넘어간다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else if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하나라도 성공하면 바로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부분 포함해서 건너뛰고 다음 코드 실행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884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FA9F-56CA-467E-0CD8-0EDEF1E4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DF2E5-3CCE-2A99-5F90-F0653DBF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조건문과 </a:t>
            </a:r>
            <a:r>
              <a:rPr lang="ko-KR" altLang="en-US" sz="3600" b="1" dirty="0" err="1"/>
              <a:t>반복문</a:t>
            </a:r>
            <a:endParaRPr lang="en-US" altLang="ko-KR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42C5B-4B33-DA60-8545-E62D08EBC9CB}"/>
              </a:ext>
            </a:extLst>
          </p:cNvPr>
          <p:cNvSpPr txBox="1"/>
          <p:nvPr/>
        </p:nvSpPr>
        <p:spPr>
          <a:xfrm>
            <a:off x="571500" y="1225485"/>
            <a:ext cx="11188700" cy="48341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강의용 소스코드 저장소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(</a:t>
            </a:r>
            <a:r>
              <a:rPr lang="ko-KR" altLang="en-US" sz="2400" b="1" dirty="0" err="1">
                <a:solidFill>
                  <a:srgbClr val="548235"/>
                </a:solidFill>
                <a:latin typeface="맑은 고딕"/>
                <a:ea typeface="맑은 고딕"/>
              </a:rPr>
              <a:t>깃허브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)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https://github.com/brainnotinclude/Barami_Arduino_seminar_2025.git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disposable_calculator.c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추가로 사용된 명령어들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scanf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(“%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d”,&amp;a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//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이용자가 입력한 정수를 받는 함수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%d  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 지정자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/>
              <a:t>데이터를 특정한 형식으로 변환하여 </a:t>
            </a:r>
            <a:r>
              <a:rPr lang="ko-KR" altLang="en-US" sz="2000" dirty="0" err="1"/>
              <a:t>입출력할</a:t>
            </a:r>
            <a:r>
              <a:rPr lang="ko-KR" altLang="en-US" sz="2000" dirty="0"/>
              <a:t> 때 사용하는 기호</a:t>
            </a:r>
            <a:r>
              <a:rPr lang="en-US" altLang="ko-KR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/>
              <a:t>세부사항은 링크 참조</a:t>
            </a:r>
            <a:r>
              <a:rPr lang="en-US" altLang="ko-KR" sz="2000" dirty="0"/>
              <a:t>. </a:t>
            </a:r>
            <a:r>
              <a:rPr lang="en-US" altLang="ko-KR" sz="2000" dirty="0">
                <a:hlinkClick r:id="rId4"/>
              </a:rPr>
              <a:t>https://sejong-kr.libguides.com/c.php?g=942233&amp;p=6822320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/>
              <a:t>&amp;a //</a:t>
            </a:r>
            <a:r>
              <a:rPr lang="ko-KR" altLang="en-US" sz="2000" dirty="0"/>
              <a:t> 포인터 연산자</a:t>
            </a:r>
            <a:r>
              <a:rPr lang="en-US" altLang="ko-KR" sz="2000" dirty="0"/>
              <a:t>. </a:t>
            </a:r>
            <a:r>
              <a:rPr lang="ko-KR" altLang="en-US" sz="2000" dirty="0"/>
              <a:t>컴퓨터에서 실제 변수 </a:t>
            </a:r>
            <a:r>
              <a:rPr lang="en-US" altLang="ko-KR" sz="2000" dirty="0"/>
              <a:t>a</a:t>
            </a:r>
            <a:r>
              <a:rPr lang="ko-KR" altLang="en-US" sz="2000" dirty="0"/>
              <a:t>가 저장된 메모리의 위치</a:t>
            </a:r>
            <a:r>
              <a:rPr lang="en-US" altLang="ko-KR" sz="2000" dirty="0"/>
              <a:t>(</a:t>
            </a:r>
            <a:r>
              <a:rPr lang="ko-KR" altLang="en-US" sz="2000" dirty="0"/>
              <a:t>주소</a:t>
            </a:r>
            <a:r>
              <a:rPr lang="en-US" altLang="ko-KR" sz="2000" dirty="0"/>
              <a:t>)</a:t>
            </a:r>
            <a:r>
              <a:rPr lang="ko-KR" altLang="en-US" sz="2000" dirty="0"/>
              <a:t>를 의미</a:t>
            </a:r>
            <a:r>
              <a:rPr lang="en-US" altLang="ko-KR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/>
              <a:t>“a”</a:t>
            </a:r>
            <a:r>
              <a:rPr lang="ko-KR" altLang="en-US" sz="2000" dirty="0"/>
              <a:t>와 </a:t>
            </a:r>
            <a:r>
              <a:rPr lang="en-US" altLang="ko-KR" sz="2000" dirty="0"/>
              <a:t>‘a’ // “a”</a:t>
            </a:r>
            <a:r>
              <a:rPr lang="ko-KR" altLang="en-US" sz="2000" dirty="0"/>
              <a:t>는</a:t>
            </a:r>
            <a:r>
              <a:rPr lang="en-US" altLang="ko-KR" sz="2000" dirty="0"/>
              <a:t>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(</a:t>
            </a:r>
            <a:r>
              <a:rPr lang="ko-KR" altLang="en-US" sz="2000" dirty="0"/>
              <a:t>맨 마지막에 줄 바꿈 문자가 </a:t>
            </a:r>
            <a:r>
              <a:rPr lang="ko-KR" altLang="en-US" sz="2000" dirty="0" err="1"/>
              <a:t>들어감</a:t>
            </a:r>
            <a:r>
              <a:rPr lang="en-US" altLang="ko-KR" sz="2000" dirty="0"/>
              <a:t>.)</a:t>
            </a:r>
            <a:r>
              <a:rPr lang="ko-KR" altLang="en-US" sz="2000" dirty="0"/>
              <a:t>로 인식하고</a:t>
            </a:r>
            <a:r>
              <a:rPr lang="en-US" altLang="ko-KR" sz="2000" dirty="0"/>
              <a:t>, ‘a’</a:t>
            </a:r>
            <a:r>
              <a:rPr lang="ko-KR" altLang="en-US" sz="2000" dirty="0"/>
              <a:t>는 문자 하나를 의미</a:t>
            </a:r>
            <a:endParaRPr lang="en-US" altLang="ko-KR" sz="2000" dirty="0"/>
          </a:p>
          <a:p>
            <a:pPr algn="just">
              <a:lnSpc>
                <a:spcPct val="150000"/>
              </a:lnSpc>
            </a:pPr>
            <a:r>
              <a:rPr lang="en-US" altLang="ko-KR" sz="2000" dirty="0"/>
              <a:t>“\n” // \n</a:t>
            </a:r>
            <a:r>
              <a:rPr lang="ko-KR" altLang="en-US" sz="2000" dirty="0"/>
              <a:t>은</a:t>
            </a:r>
            <a:r>
              <a:rPr lang="en-US" altLang="ko-KR" sz="2000" dirty="0"/>
              <a:t> </a:t>
            </a:r>
            <a:r>
              <a:rPr lang="ko-KR" altLang="en-US" sz="2000" dirty="0" err="1"/>
              <a:t>개행</a:t>
            </a:r>
            <a:r>
              <a:rPr lang="ko-KR" altLang="en-US" sz="2000" dirty="0"/>
              <a:t> 문자</a:t>
            </a:r>
            <a:r>
              <a:rPr lang="en-US" altLang="ko-KR" sz="2000" dirty="0"/>
              <a:t>(</a:t>
            </a:r>
            <a:r>
              <a:rPr lang="ko-KR" altLang="en-US" sz="2000" dirty="0"/>
              <a:t>줄 바꿈</a:t>
            </a:r>
            <a:r>
              <a:rPr lang="en-US" altLang="ko-KR" sz="2000" dirty="0"/>
              <a:t>)</a:t>
            </a:r>
            <a:r>
              <a:rPr lang="ko-KR" altLang="en-US" sz="2000" dirty="0"/>
              <a:t>을 의미한다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6877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35B82-40C0-1647-B2E1-4F116FF8A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76D29-57C5-37C7-DB02-5EA7001C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조건문과 </a:t>
            </a:r>
            <a:r>
              <a:rPr lang="ko-KR" altLang="en-US" sz="3600" b="1" dirty="0" err="1"/>
              <a:t>반복문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85A22-A09B-A0C8-0C02-DF88A516B553}"/>
              </a:ext>
            </a:extLst>
          </p:cNvPr>
          <p:cNvSpPr txBox="1"/>
          <p:nvPr/>
        </p:nvSpPr>
        <p:spPr>
          <a:xfrm>
            <a:off x="501192" y="1055803"/>
            <a:ext cx="11376582" cy="42801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계속 계산하고 싶다면 어떻게 해야 할까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?</a:t>
            </a:r>
            <a:endParaRPr lang="en-US" altLang="ko-KR" sz="2000" b="1" dirty="0">
              <a:solidFill>
                <a:srgbClr val="5482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앞선 코드에서 계산기 코드를 만들었지만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한번 계산하고 나면 프로그램이 꺼지고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계산을 위해선 다시 프로그램을 켜야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계속 계산하려면 계속 반복하면 될 것이다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while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 while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goto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등이 있지만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우린 시간 상 위의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가지만 살펴볼 것이다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270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653FD-73ED-4760-B0FD-E9BC9197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1325563"/>
          </a:xfrm>
        </p:spPr>
        <p:txBody>
          <a:bodyPr/>
          <a:lstStyle/>
          <a:p>
            <a:r>
              <a:rPr lang="ko-KR" altLang="en-US" b="1" dirty="0"/>
              <a:t>학습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030A6-579D-47C3-8DBD-EF2AE8A01901}"/>
              </a:ext>
            </a:extLst>
          </p:cNvPr>
          <p:cNvSpPr txBox="1"/>
          <p:nvPr/>
        </p:nvSpPr>
        <p:spPr>
          <a:xfrm>
            <a:off x="838200" y="1840743"/>
            <a:ext cx="106907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C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언어의 입문 및 문법 기초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필요한 부분만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ㄱ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컴퓨터는 계산기이다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변수와 함수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안하면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섭하다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printf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();</a:t>
            </a:r>
          </a:p>
          <a:p>
            <a:pPr algn="ju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조건문과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반복문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차이점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ㄱ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setup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loop</a:t>
            </a:r>
          </a:p>
          <a:p>
            <a:pPr algn="ju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시간에 따른 제어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ㄷ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컴퓨터와 연결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시리얼 모니터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RGB LED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55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5319B-CCB2-296F-3CA2-DEC3B3154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ED187-4150-EBEF-30C7-1B82C624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조건문과 </a:t>
            </a:r>
            <a:r>
              <a:rPr lang="ko-KR" altLang="en-US" sz="3600" b="1" dirty="0" err="1"/>
              <a:t>반복문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6646B-520E-B344-2675-E00A08A3FBDD}"/>
              </a:ext>
            </a:extLst>
          </p:cNvPr>
          <p:cNvSpPr txBox="1"/>
          <p:nvPr/>
        </p:nvSpPr>
        <p:spPr>
          <a:xfrm>
            <a:off x="407709" y="870332"/>
            <a:ext cx="11376582" cy="56651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548235"/>
                </a:solidFill>
                <a:latin typeface="맑은 고딕"/>
                <a:ea typeface="맑은 고딕"/>
              </a:rPr>
              <a:t>반복문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while(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   or   while(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){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 집합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조건식의 결과가 참일 때만 명령어가 동작 및 반복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거짓이면 그냥 넘어간다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실행될 명령어가 둘 이상이면 반드시 중괄호를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써야함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두 사안은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동일하다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do{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 집합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}while(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무조건 한번 실행하고 조건식 판단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초기식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증감식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){}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반복에 따라 조건식의 변수에 변화가 생긴다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for(int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=0;i&lt;5;i++) {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명령집합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//for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예시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반복문을 쓸 때는 고의가 아니라면 반드시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중지 조건을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만들어야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아니면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무한루프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빠진다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break; //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반복문을 조건식에 무관하게 즉시 끝낸다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continue;//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즉시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반복문의 다음 반복으로 넘어간다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1141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54F6-8890-B879-11EF-7555E0C7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E9CC1-8E5C-7867-9B4C-9AB5A775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조건문과 </a:t>
            </a:r>
            <a:r>
              <a:rPr lang="ko-KR" altLang="en-US" sz="3600" b="1" dirty="0" err="1"/>
              <a:t>반복문</a:t>
            </a:r>
            <a:endParaRPr lang="en-US" altLang="ko-KR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1CB90-4668-CB7E-43BE-51BEE3B981A1}"/>
              </a:ext>
            </a:extLst>
          </p:cNvPr>
          <p:cNvSpPr txBox="1"/>
          <p:nvPr/>
        </p:nvSpPr>
        <p:spPr>
          <a:xfrm>
            <a:off x="571500" y="1225485"/>
            <a:ext cx="11188700" cy="43724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강의용 소스코드 저장소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(</a:t>
            </a:r>
            <a:r>
              <a:rPr lang="ko-KR" altLang="en-US" sz="2400" b="1" dirty="0" err="1">
                <a:solidFill>
                  <a:srgbClr val="548235"/>
                </a:solidFill>
                <a:latin typeface="맑은 고딕"/>
                <a:ea typeface="맑은 고딕"/>
              </a:rPr>
              <a:t>깃허브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)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https://github.com/brainnotinclude/Barami_Arduino_seminar_2025.git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repeatable_calculator.c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드디어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!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코딩을 위한 최소한의 준비가 끝났다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언어를 바탕으로 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언어와는 구체적으로 어떻게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다른지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알아보자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자체는 전 시간에 다뤘으니 넘기도록 하겠다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링크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https://www.arduino.cc/en/software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91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51BC4-9369-4B3B-F801-10DB5CB3C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63445-6A4B-1487-FB27-138D58A40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 err="1"/>
              <a:t>아두이노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IDE</a:t>
            </a:r>
            <a:r>
              <a:rPr lang="ko-KR" altLang="en-US" sz="3600" b="1" dirty="0"/>
              <a:t>에서의 차이점</a:t>
            </a:r>
            <a:r>
              <a:rPr lang="en-US" altLang="ko-KR" sz="3600" b="1" dirty="0"/>
              <a:t> - setup</a:t>
            </a:r>
            <a:r>
              <a:rPr lang="ko-KR" altLang="en-US" sz="3600" b="1" dirty="0"/>
              <a:t>과 </a:t>
            </a:r>
            <a:r>
              <a:rPr lang="en-US" altLang="ko-KR" sz="3600" b="1" dirty="0"/>
              <a:t>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5F965-E70A-8FA9-AE0A-7E4F269C2642}"/>
              </a:ext>
            </a:extLst>
          </p:cNvPr>
          <p:cNvSpPr txBox="1"/>
          <p:nvPr/>
        </p:nvSpPr>
        <p:spPr>
          <a:xfrm>
            <a:off x="6096000" y="1523243"/>
            <a:ext cx="5537200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Const</a:t>
            </a:r>
            <a:endParaRPr lang="en-US" altLang="ko-KR" sz="2000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앞선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#define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결론적으론 같은 기능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다만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int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자료형을 처음부터 정하고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컴파일러가 오류도 잡아주니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const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쓰자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이런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상수들은 반드시 처음에 초기화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setup</a:t>
            </a:r>
            <a:endParaRPr lang="en-US" altLang="ko-KR" sz="2000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맨 처음에 한번만 실행되는 함수로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선언 같은 초기 세팅할 내용물들만 입력한다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loop</a:t>
            </a:r>
            <a:endParaRPr lang="en-US" altLang="ko-KR" sz="2000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loop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함수에 들어있는 명령어들은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무한 반복한다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없다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A542AA6-7E49-605E-D24D-0209D5027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5" y="1523243"/>
            <a:ext cx="5114850" cy="36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66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9E92-0AD8-6E0F-96E1-F0959FFE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228BF-4DC7-55CF-C973-9380445D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 err="1"/>
              <a:t>아두이노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IDE</a:t>
            </a:r>
            <a:r>
              <a:rPr lang="ko-KR" altLang="en-US" sz="3600" b="1" dirty="0"/>
              <a:t>에서의 차이점</a:t>
            </a:r>
            <a:r>
              <a:rPr lang="en-US" altLang="ko-KR" sz="3600" b="1" dirty="0"/>
              <a:t> – </a:t>
            </a:r>
            <a:r>
              <a:rPr lang="ko-KR" altLang="en-US" sz="3600" b="1" dirty="0"/>
              <a:t>시간에 따른 제어</a:t>
            </a:r>
            <a:endParaRPr lang="en-US" altLang="ko-KR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C4D2B-1383-B67F-F155-B119FA709B76}"/>
                  </a:ext>
                </a:extLst>
              </p:cNvPr>
              <p:cNvSpPr txBox="1"/>
              <p:nvPr/>
            </p:nvSpPr>
            <p:spPr>
              <a:xfrm>
                <a:off x="736600" y="1523243"/>
                <a:ext cx="10896600" cy="458587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just"/>
                <a:r>
                  <a:rPr lang="ko-KR" altLang="en-US" sz="2400" b="1" dirty="0">
                    <a:solidFill>
                      <a:srgbClr val="548235"/>
                    </a:solidFill>
                    <a:latin typeface="맑은 고딕"/>
                    <a:ea typeface="맑은 고딕"/>
                  </a:rPr>
                  <a:t>아두이노가 시간에 따라 움직이게 하려면</a:t>
                </a:r>
                <a:r>
                  <a:rPr lang="en-US" altLang="ko-KR" sz="2400" b="1" dirty="0">
                    <a:solidFill>
                      <a:srgbClr val="548235"/>
                    </a:solidFill>
                    <a:latin typeface="맑은 고딕"/>
                    <a:ea typeface="맑은 고딕"/>
                  </a:rPr>
                  <a:t>?</a:t>
                </a:r>
              </a:p>
              <a:p>
                <a:pPr algn="just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예를 들어 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led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켜고 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초 뒤에 불을 끄고 싶다고 하자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just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그러면 우리는 불 끄는 명령어의 실행을 지연시켜야 한다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just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명령어 실행을 지연시키는 명령어들을 알아보자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just"/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en-US" altLang="ko-KR" sz="2400" b="1" dirty="0">
                    <a:solidFill>
                      <a:srgbClr val="548235"/>
                    </a:solidFill>
                    <a:latin typeface="맑은 고딕"/>
                    <a:ea typeface="맑은 고딕"/>
                  </a:rPr>
                  <a:t>delay(</a:t>
                </a:r>
                <a:r>
                  <a:rPr lang="ko-KR" altLang="en-US" sz="2400" b="1" dirty="0">
                    <a:solidFill>
                      <a:srgbClr val="548235"/>
                    </a:solidFill>
                    <a:latin typeface="맑은 고딕"/>
                    <a:ea typeface="맑은 고딕"/>
                  </a:rPr>
                  <a:t>정수</a:t>
                </a:r>
                <a:r>
                  <a:rPr lang="en-US" altLang="ko-KR" sz="2400" b="1" dirty="0">
                    <a:solidFill>
                      <a:srgbClr val="548235"/>
                    </a:solidFill>
                    <a:latin typeface="맑은 고딕"/>
                    <a:ea typeface="맑은 고딕"/>
                  </a:rPr>
                  <a:t>);</a:t>
                </a:r>
                <a:endParaRPr lang="en-US" altLang="ko-KR" sz="2000" dirty="0">
                  <a:solidFill>
                    <a:srgbClr val="548235"/>
                  </a:solidFill>
                  <a:latin typeface="맑은 고딕"/>
                  <a:ea typeface="맑은 고딕"/>
                </a:endParaRPr>
              </a:p>
              <a:p>
                <a:pPr algn="just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타이머고 무엇이고 없이 프로그램과 </a:t>
                </a:r>
                <a:r>
                  <a:rPr lang="ko-KR" altLang="en-US" sz="20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아두이노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자체를 해당 시간 동안 중단시킨다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just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따라서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20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저 시간동안 아무것도 못한다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just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단위는 </a:t>
                </a:r>
                <a:r>
                  <a:rPr lang="en-US" altLang="ko-KR" sz="20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20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밀리세컨드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).</a:t>
                </a:r>
              </a:p>
              <a:p>
                <a:pPr algn="just"/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just"/>
                <a:r>
                  <a:rPr lang="en-US" altLang="ko-KR" sz="2400" b="1" dirty="0" err="1">
                    <a:solidFill>
                      <a:srgbClr val="548235"/>
                    </a:solidFill>
                    <a:latin typeface="맑은 고딕"/>
                    <a:ea typeface="맑은 고딕"/>
                  </a:rPr>
                  <a:t>millis</a:t>
                </a:r>
                <a:r>
                  <a:rPr lang="en-US" altLang="ko-KR" sz="2400" b="1" dirty="0">
                    <a:solidFill>
                      <a:srgbClr val="548235"/>
                    </a:solidFill>
                    <a:latin typeface="맑은 고딕"/>
                    <a:ea typeface="맑은 고딕"/>
                  </a:rPr>
                  <a:t>(</a:t>
                </a:r>
                <a:r>
                  <a:rPr lang="ko-KR" altLang="en-US" sz="2400" b="1" dirty="0">
                    <a:solidFill>
                      <a:srgbClr val="548235"/>
                    </a:solidFill>
                    <a:latin typeface="맑은 고딕"/>
                    <a:ea typeface="맑은 고딕"/>
                  </a:rPr>
                  <a:t>정수</a:t>
                </a:r>
                <a:r>
                  <a:rPr lang="en-US" altLang="ko-KR" sz="2400" b="1" dirty="0">
                    <a:solidFill>
                      <a:srgbClr val="548235"/>
                    </a:solidFill>
                    <a:latin typeface="맑은 고딕"/>
                    <a:ea typeface="맑은 고딕"/>
                  </a:rPr>
                  <a:t>);</a:t>
                </a:r>
                <a:endParaRPr lang="en-US" altLang="ko-KR" sz="2000" dirty="0">
                  <a:solidFill>
                    <a:srgbClr val="548235"/>
                  </a:solidFill>
                  <a:latin typeface="맑은 고딕"/>
                  <a:ea typeface="맑은 고딕"/>
                </a:endParaRPr>
              </a:p>
              <a:p>
                <a:pPr algn="just"/>
                <a:r>
                  <a:rPr lang="ko-KR" altLang="en-US" sz="20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아두이노는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프로그램이 실행되자마자 </a:t>
                </a:r>
                <a:r>
                  <a:rPr lang="en-US" altLang="ko-KR" sz="20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ms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단위의 타이머를 킨다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(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32</m:t>
                        </m:r>
                      </m:sup>
                    </m:sSup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,</m:t>
                    </m:r>
                  </m:oMath>
                </a14:m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거의 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49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 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17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?)</a:t>
                </a:r>
              </a:p>
              <a:p>
                <a:pPr algn="just"/>
                <a:r>
                  <a:rPr lang="en-US" altLang="ko-KR" sz="20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millis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명령어는 해당 명령어를 실행하는 순간의 타이머 값을 반환한다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algn="just"/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이를 이용해서 서로 다른 두 시간을 비교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조건문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하는 것으로 우리의 타이머를 구현 가능하다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endPara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1C4D2B-1383-B67F-F155-B119FA70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" y="1523243"/>
                <a:ext cx="10896600" cy="4585871"/>
              </a:xfrm>
              <a:prstGeom prst="rect">
                <a:avLst/>
              </a:prstGeom>
              <a:blipFill>
                <a:blip r:embed="rId3"/>
                <a:stretch>
                  <a:fillRect l="-895" t="-1064" r="-112" b="-1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245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8C0F4-3C5F-DF5B-0DFC-F2C567429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49AD4-AF1A-B84E-B24A-3522C4F2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 err="1"/>
              <a:t>아두이노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IDE</a:t>
            </a:r>
            <a:r>
              <a:rPr lang="ko-KR" altLang="en-US" sz="3600" b="1" dirty="0"/>
              <a:t>에서의 차이점</a:t>
            </a:r>
            <a:r>
              <a:rPr lang="en-US" altLang="ko-KR" sz="3600" b="1" dirty="0"/>
              <a:t> – </a:t>
            </a:r>
            <a:r>
              <a:rPr lang="ko-KR" altLang="en-US" sz="3600" b="1" dirty="0"/>
              <a:t>시리얼 모니터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3EC51-0EDD-57E9-A34B-61ADA2B404DC}"/>
              </a:ext>
            </a:extLst>
          </p:cNvPr>
          <p:cNvSpPr txBox="1"/>
          <p:nvPr/>
        </p:nvSpPr>
        <p:spPr>
          <a:xfrm>
            <a:off x="736600" y="1523243"/>
            <a:ext cx="10896600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 err="1">
                <a:solidFill>
                  <a:srgbClr val="548235"/>
                </a:solidFill>
                <a:latin typeface="맑은 고딕"/>
                <a:ea typeface="맑은 고딕"/>
              </a:rPr>
              <a:t>아두이노를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 컴퓨터와 연결해서 조작 하려면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?</a:t>
            </a:r>
          </a:p>
          <a:p>
            <a:pPr algn="just"/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다양한 방식으로 다른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전자기기들과 통신할 수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우선 가장 간단하게 시리얼 모니터를 알아보자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시리얼 통신 중 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UART(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범용 비동기 수신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/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송신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)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에 관해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데이터를 두 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 송신기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(Transmitter, Tx)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시간에 따라 전압을 켜고 끄면서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수신기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(Receiver, Rx)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비트를 전송하는 방식이다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한번에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1byte(8bit)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씩 전송한다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말해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보내는 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컴퓨터가 보내는 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접지의 총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선이 필요하다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9C5589-C25F-2BC3-3AC6-D91DDA80F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890546"/>
              </p:ext>
            </p:extLst>
          </p:nvPr>
        </p:nvGraphicFramePr>
        <p:xfrm>
          <a:off x="838200" y="5067601"/>
          <a:ext cx="10795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321231980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76832102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61455118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70409220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86223755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14897328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07996947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65335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22299526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801264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67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비전송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기본상태</a:t>
                      </a:r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시작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비트</a:t>
                      </a:r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데이터비트들</a:t>
                      </a:r>
                      <a:r>
                        <a:rPr lang="en-US" altLang="ko-KR" dirty="0"/>
                        <a:t>(5~8)</a:t>
                      </a:r>
                    </a:p>
                    <a:p>
                      <a:pPr algn="ctr" latinLnBrk="1"/>
                      <a:r>
                        <a:rPr lang="ko-KR" altLang="en-US" dirty="0"/>
                        <a:t>설정하기 나름이다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Parity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선택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Stop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56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03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CD0E-BF35-CE32-6D93-03938074C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B3349-29E9-9C32-D2D7-4DAEFC38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 err="1"/>
              <a:t>아두이노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IDE</a:t>
            </a:r>
            <a:r>
              <a:rPr lang="ko-KR" altLang="en-US" sz="3600" b="1" dirty="0"/>
              <a:t>에서의 차이점</a:t>
            </a:r>
            <a:r>
              <a:rPr lang="en-US" altLang="ko-KR" sz="3600" b="1" dirty="0"/>
              <a:t> – </a:t>
            </a:r>
            <a:r>
              <a:rPr lang="ko-KR" altLang="en-US" sz="3600" b="1" dirty="0"/>
              <a:t>시리얼 모니터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C856E-A403-2B69-94DA-8725356F409C}"/>
              </a:ext>
            </a:extLst>
          </p:cNvPr>
          <p:cNvSpPr txBox="1"/>
          <p:nvPr/>
        </p:nvSpPr>
        <p:spPr>
          <a:xfrm>
            <a:off x="685800" y="2711021"/>
            <a:ext cx="10896600" cy="2369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연속된 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1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을 어떻게 구분하는가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?</a:t>
            </a:r>
          </a:p>
          <a:p>
            <a:pPr algn="just"/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시리얼 모니터는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UART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통신을 이용하는데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비동기 방식이라 서로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몇 비트를 보낼 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어떤 형식으로 보낼 지 미리 약속이 되어있어야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Parity?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검출용 비트로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사용하지 않을지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parity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포함 데이터의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개수가 홀수일지 짝수일지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정할 수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497152-5041-1CF4-EC2A-7592B57C0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88128"/>
              </p:ext>
            </p:extLst>
          </p:nvPr>
        </p:nvGraphicFramePr>
        <p:xfrm>
          <a:off x="736600" y="1334259"/>
          <a:ext cx="10795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321231980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768321028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61455118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704092206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86223755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14897328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07996947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65335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22299526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801264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67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비전송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기본상태</a:t>
                      </a:r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시작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비트</a:t>
                      </a:r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데이터비트들</a:t>
                      </a:r>
                      <a:r>
                        <a:rPr lang="en-US" altLang="ko-KR" dirty="0"/>
                        <a:t>(5~8)</a:t>
                      </a:r>
                    </a:p>
                    <a:p>
                      <a:pPr algn="ctr" latinLnBrk="1"/>
                      <a:r>
                        <a:rPr lang="ko-KR" altLang="en-US" dirty="0"/>
                        <a:t>설정하기 나름이다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Parity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선택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Stop</a:t>
                      </a:r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기본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8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856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05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A08D0-719B-A06E-FA18-EC8352C35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81461-B294-3C43-0E41-10CD1C30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 err="1"/>
              <a:t>아두이노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IDE</a:t>
            </a:r>
            <a:r>
              <a:rPr lang="ko-KR" altLang="en-US" sz="3600" b="1" dirty="0"/>
              <a:t>에서의 차이점</a:t>
            </a:r>
            <a:r>
              <a:rPr lang="en-US" altLang="ko-KR" sz="3600" b="1" dirty="0"/>
              <a:t> – </a:t>
            </a:r>
            <a:r>
              <a:rPr lang="ko-KR" altLang="en-US" sz="3600" b="1" dirty="0"/>
              <a:t>시리얼 모니터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41869-CAE9-0DBA-021B-211448079420}"/>
              </a:ext>
            </a:extLst>
          </p:cNvPr>
          <p:cNvSpPr txBox="1"/>
          <p:nvPr/>
        </p:nvSpPr>
        <p:spPr>
          <a:xfrm>
            <a:off x="685800" y="4935747"/>
            <a:ext cx="108966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유의사항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아두이노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구조상 통신포트 중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번이 컴퓨터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usb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포트와 공유되어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컴퓨터와 시리얼 모니터를 이용한 통신을 사용할 경우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0,1,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포트는 사용하지 못하게 되니 유의하자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 descr="전자 공학, 전자 부품, 회로 구성요소, 전자제품이(가) 표시된 사진&#10;&#10;자동 생성된 설명">
            <a:extLst>
              <a:ext uri="{FF2B5EF4-FFF2-40B4-BE49-F238E27FC236}">
                <a16:creationId xmlns:a16="http://schemas.microsoft.com/office/drawing/2014/main" id="{7432FB1E-DC1D-F362-4E60-6A3F1CED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76" y="1668217"/>
            <a:ext cx="5044890" cy="301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5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E5EE-63A8-6071-02E3-8B9AEDC98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96AD4-5341-2BF6-16DA-973807B94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 err="1"/>
              <a:t>아두이노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IDE</a:t>
            </a:r>
            <a:r>
              <a:rPr lang="ko-KR" altLang="en-US" sz="3600" b="1" dirty="0"/>
              <a:t>에서의 차이점</a:t>
            </a:r>
            <a:r>
              <a:rPr lang="en-US" altLang="ko-KR" sz="3600" b="1" dirty="0"/>
              <a:t> – </a:t>
            </a:r>
            <a:r>
              <a:rPr lang="ko-KR" altLang="en-US" sz="3600" b="1" dirty="0"/>
              <a:t>시리얼 모니터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4A1B5-F154-319C-47D0-75D9F8B172FD}"/>
              </a:ext>
            </a:extLst>
          </p:cNvPr>
          <p:cNvSpPr txBox="1"/>
          <p:nvPr/>
        </p:nvSpPr>
        <p:spPr>
          <a:xfrm>
            <a:off x="647700" y="1334259"/>
            <a:ext cx="10896600" cy="52014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시리얼 모니터의 명령어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en-US" altLang="ko-KR" sz="2000" dirty="0" err="1"/>
              <a:t>Serial.begin</a:t>
            </a:r>
            <a:r>
              <a:rPr lang="en-US" altLang="ko-KR" sz="2000" dirty="0"/>
              <a:t>(baud rate);   //</a:t>
            </a:r>
            <a:r>
              <a:rPr lang="ko-KR" altLang="en-US" sz="2000" dirty="0"/>
              <a:t>시리얼 통신을 특정 속도로 초기화 및 개시 </a:t>
            </a:r>
            <a:r>
              <a:rPr lang="en-US" altLang="ko-KR" sz="2000" dirty="0"/>
              <a:t>(300Bd~250000Bd)</a:t>
            </a:r>
          </a:p>
          <a:p>
            <a:pPr algn="just"/>
            <a:r>
              <a:rPr lang="en-US" altLang="ko-KR" sz="2000" dirty="0"/>
              <a:t>//</a:t>
            </a:r>
            <a:r>
              <a:rPr lang="ko-KR" altLang="en-US" sz="2000" dirty="0"/>
              <a:t>지금은 </a:t>
            </a:r>
            <a:r>
              <a:rPr lang="en-US" altLang="ko-KR" sz="2000" dirty="0"/>
              <a:t>Bd=Bps</a:t>
            </a:r>
            <a:r>
              <a:rPr lang="ko-KR" altLang="en-US" sz="2000" dirty="0"/>
              <a:t>로 봐도 무방하다</a:t>
            </a:r>
            <a:r>
              <a:rPr lang="en-US" altLang="ko-KR" sz="2000" dirty="0"/>
              <a:t>. </a:t>
            </a:r>
            <a:r>
              <a:rPr lang="ko-KR" altLang="en-US" sz="2000" dirty="0"/>
              <a:t>보통 중간 값인 </a:t>
            </a:r>
            <a:r>
              <a:rPr lang="en-US" altLang="ko-KR" sz="2000" dirty="0"/>
              <a:t>9600</a:t>
            </a:r>
            <a:r>
              <a:rPr lang="ko-KR" altLang="en-US" sz="2000" dirty="0"/>
              <a:t>을 추천</a:t>
            </a:r>
            <a:r>
              <a:rPr lang="en-US" altLang="ko-KR" sz="2000" dirty="0"/>
              <a:t>.</a:t>
            </a:r>
          </a:p>
          <a:p>
            <a:pPr algn="just"/>
            <a:r>
              <a:rPr lang="en-US" altLang="ko-KR" sz="2000" dirty="0" err="1"/>
              <a:t>Serial.end</a:t>
            </a:r>
            <a:r>
              <a:rPr lang="en-US" altLang="ko-KR" sz="2000" dirty="0"/>
              <a:t>(); // </a:t>
            </a:r>
            <a:r>
              <a:rPr lang="ko-KR" altLang="en-US" sz="2000" dirty="0"/>
              <a:t>시리얼 통신 종료</a:t>
            </a:r>
            <a:r>
              <a:rPr lang="en-US" altLang="ko-KR" sz="2000" dirty="0"/>
              <a:t>.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ko-KR" altLang="en-US" sz="2400" b="1" dirty="0" err="1">
                <a:solidFill>
                  <a:srgbClr val="548235"/>
                </a:solidFill>
                <a:latin typeface="맑은 고딕"/>
                <a:ea typeface="맑은 고딕"/>
              </a:rPr>
              <a:t>아두이노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 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&gt;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컴퓨터</a:t>
            </a:r>
            <a:endParaRPr lang="en-US" altLang="ko-KR" sz="2400" dirty="0"/>
          </a:p>
          <a:p>
            <a:pPr algn="just"/>
            <a:r>
              <a:rPr lang="en-US" altLang="ko-KR" sz="2000" dirty="0" err="1"/>
              <a:t>Serial.print</a:t>
            </a:r>
            <a:r>
              <a:rPr lang="en-US" altLang="ko-KR" sz="2000" dirty="0"/>
              <a:t>(“</a:t>
            </a:r>
            <a:r>
              <a:rPr lang="ko-KR" altLang="en-US" sz="2000" dirty="0"/>
              <a:t>문자</a:t>
            </a:r>
            <a:r>
              <a:rPr lang="en-US" altLang="ko-KR" sz="2000" dirty="0"/>
              <a:t>”); // </a:t>
            </a:r>
            <a:r>
              <a:rPr lang="ko-KR" altLang="en-US" sz="2000" dirty="0" err="1"/>
              <a:t>개행</a:t>
            </a:r>
            <a:r>
              <a:rPr lang="ko-KR" altLang="en-US" sz="2000" dirty="0"/>
              <a:t> 없이 모니터에 출력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 err="1"/>
              <a:t>Serial.println</a:t>
            </a:r>
            <a:r>
              <a:rPr lang="en-US" altLang="ko-KR" sz="2000" dirty="0"/>
              <a:t>(“</a:t>
            </a:r>
            <a:r>
              <a:rPr lang="ko-KR" altLang="en-US" sz="2000" dirty="0"/>
              <a:t>문자</a:t>
            </a:r>
            <a:r>
              <a:rPr lang="en-US" altLang="ko-KR" sz="2000" dirty="0"/>
              <a:t>”); // </a:t>
            </a:r>
            <a:r>
              <a:rPr lang="ko-KR" altLang="en-US" sz="2000" dirty="0"/>
              <a:t>맨 마지막에 </a:t>
            </a:r>
            <a:r>
              <a:rPr lang="ko-KR" altLang="en-US" sz="2000" dirty="0" err="1"/>
              <a:t>개행</a:t>
            </a:r>
            <a:r>
              <a:rPr lang="ko-KR" altLang="en-US" sz="2000" dirty="0"/>
              <a:t> 문자가 포함되어 모니터에 출력된다</a:t>
            </a:r>
            <a:r>
              <a:rPr lang="en-US" altLang="ko-KR" sz="2000" dirty="0"/>
              <a:t>.</a:t>
            </a:r>
          </a:p>
          <a:p>
            <a:pPr algn="just"/>
            <a:r>
              <a:rPr lang="en-US" altLang="ko-KR" sz="2000" dirty="0" err="1"/>
              <a:t>Serial.write</a:t>
            </a:r>
            <a:r>
              <a:rPr lang="en-US" altLang="ko-KR" sz="2000" dirty="0"/>
              <a:t>(“</a:t>
            </a:r>
            <a:r>
              <a:rPr lang="ko-KR" altLang="en-US" sz="2000" dirty="0"/>
              <a:t>아스키 코드</a:t>
            </a:r>
            <a:r>
              <a:rPr lang="en-US" altLang="ko-KR" sz="2000" dirty="0"/>
              <a:t>”); // </a:t>
            </a:r>
            <a:r>
              <a:rPr lang="ko-KR" altLang="en-US" sz="2000" dirty="0"/>
              <a:t>해당 숫자를 아스키코드</a:t>
            </a:r>
            <a:r>
              <a:rPr lang="en-US" altLang="ko-KR" sz="2000" dirty="0"/>
              <a:t>(</a:t>
            </a:r>
            <a:r>
              <a:rPr lang="ko-KR" altLang="en-US" sz="2000" dirty="0"/>
              <a:t>숫자</a:t>
            </a:r>
            <a:r>
              <a:rPr lang="en-US" altLang="ko-KR" sz="2000" dirty="0"/>
              <a:t>&gt;</a:t>
            </a:r>
            <a:r>
              <a:rPr lang="ko-KR" altLang="en-US" sz="2000" dirty="0"/>
              <a:t>문자</a:t>
            </a:r>
            <a:r>
              <a:rPr lang="en-US" altLang="ko-KR" sz="2000" dirty="0"/>
              <a:t>)</a:t>
            </a:r>
            <a:r>
              <a:rPr lang="ko-KR" altLang="en-US" sz="2000" dirty="0"/>
              <a:t>로 변환해 모니터에 출력</a:t>
            </a:r>
            <a:r>
              <a:rPr lang="en-US" altLang="ko-KR" sz="2000" dirty="0"/>
              <a:t>.</a:t>
            </a:r>
          </a:p>
          <a:p>
            <a:pPr algn="just"/>
            <a:endParaRPr lang="en-US" altLang="ko-KR" sz="2000" dirty="0"/>
          </a:p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컴퓨터 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&gt; </a:t>
            </a:r>
            <a:r>
              <a:rPr lang="ko-KR" altLang="en-US" sz="2400" b="1" dirty="0" err="1">
                <a:solidFill>
                  <a:srgbClr val="548235"/>
                </a:solidFill>
                <a:latin typeface="맑은 고딕"/>
                <a:ea typeface="맑은 고딕"/>
              </a:rPr>
              <a:t>아두이노</a:t>
            </a:r>
            <a:endParaRPr lang="en-US" altLang="ko-KR" sz="2400" dirty="0"/>
          </a:p>
          <a:p>
            <a:pPr algn="just"/>
            <a:r>
              <a:rPr lang="en-US" altLang="ko-KR" sz="2000" dirty="0" err="1"/>
              <a:t>Serial.available</a:t>
            </a:r>
            <a:r>
              <a:rPr lang="en-US" altLang="ko-KR" sz="2000" dirty="0"/>
              <a:t>(); // </a:t>
            </a:r>
            <a:r>
              <a:rPr lang="ko-KR" altLang="en-US" sz="2000" dirty="0"/>
              <a:t>컴퓨터 입력 데이터가 있으면 </a:t>
            </a:r>
            <a:r>
              <a:rPr lang="en-US" altLang="ko-KR" sz="2000" dirty="0"/>
              <a:t>1</a:t>
            </a:r>
            <a:r>
              <a:rPr lang="ko-KR" altLang="en-US" sz="2000" dirty="0"/>
              <a:t>을</a:t>
            </a:r>
            <a:r>
              <a:rPr lang="en-US" altLang="ko-KR" sz="2000" dirty="0"/>
              <a:t>, </a:t>
            </a:r>
            <a:r>
              <a:rPr lang="ko-KR" altLang="en-US" sz="2000" dirty="0"/>
              <a:t>없으면 </a:t>
            </a:r>
            <a:r>
              <a:rPr lang="en-US" altLang="ko-KR" sz="2000" dirty="0"/>
              <a:t>0</a:t>
            </a:r>
            <a:r>
              <a:rPr lang="ko-KR" altLang="en-US" sz="2000" dirty="0"/>
              <a:t>을 반환</a:t>
            </a:r>
            <a:r>
              <a:rPr lang="en-US" altLang="ko-KR" sz="2000" dirty="0"/>
              <a:t>.</a:t>
            </a:r>
          </a:p>
          <a:p>
            <a:pPr algn="just"/>
            <a:r>
              <a:rPr lang="en-US" altLang="ko-KR" sz="2000" dirty="0" err="1"/>
              <a:t>Serial.read</a:t>
            </a:r>
            <a:r>
              <a:rPr lang="en-US" altLang="ko-KR" sz="2000" dirty="0"/>
              <a:t>(); //</a:t>
            </a:r>
            <a:r>
              <a:rPr lang="ko-KR" altLang="en-US" sz="2000" dirty="0"/>
              <a:t>컴퓨터에 입력된 </a:t>
            </a:r>
            <a:r>
              <a:rPr lang="en-US" altLang="ko-KR" sz="2000" dirty="0"/>
              <a:t>1</a:t>
            </a:r>
            <a:r>
              <a:rPr lang="ko-KR" altLang="en-US" sz="2000" dirty="0"/>
              <a:t>바이트</a:t>
            </a:r>
            <a:r>
              <a:rPr lang="en-US" altLang="ko-KR" sz="2000" dirty="0"/>
              <a:t>(</a:t>
            </a:r>
            <a:r>
              <a:rPr lang="ko-KR" altLang="en-US" sz="2000" dirty="0"/>
              <a:t>숫자 </a:t>
            </a:r>
            <a:r>
              <a:rPr lang="en-US" altLang="ko-KR" sz="2000" dirty="0"/>
              <a:t>/ </a:t>
            </a:r>
            <a:r>
              <a:rPr lang="ko-KR" altLang="en-US" sz="2000" dirty="0"/>
              <a:t>영어 문자 하나</a:t>
            </a:r>
            <a:r>
              <a:rPr lang="en-US" altLang="ko-KR" sz="2000" dirty="0"/>
              <a:t>)</a:t>
            </a:r>
            <a:r>
              <a:rPr lang="ko-KR" altLang="en-US" sz="2000" dirty="0"/>
              <a:t>를 받아서 즉시 반환</a:t>
            </a:r>
            <a:r>
              <a:rPr lang="en-US" altLang="ko-KR" sz="2000" dirty="0"/>
              <a:t>.</a:t>
            </a:r>
          </a:p>
          <a:p>
            <a:pPr algn="just"/>
            <a:r>
              <a:rPr lang="en-US" altLang="ko-KR" sz="2000" dirty="0" err="1"/>
              <a:t>Serial.readString</a:t>
            </a:r>
            <a:r>
              <a:rPr lang="en-US" altLang="ko-KR" sz="2000" dirty="0"/>
              <a:t>(); //</a:t>
            </a:r>
            <a:r>
              <a:rPr lang="ko-KR" altLang="en-US" sz="2000" dirty="0"/>
              <a:t>문자열 데이터를 읽는다</a:t>
            </a:r>
            <a:r>
              <a:rPr lang="en-US" altLang="ko-KR" sz="2000" dirty="0"/>
              <a:t>.</a:t>
            </a:r>
          </a:p>
          <a:p>
            <a:pPr algn="just"/>
            <a:r>
              <a:rPr lang="en-US" altLang="ko-KR" sz="2000" dirty="0" err="1"/>
              <a:t>Serial.parseInt</a:t>
            </a:r>
            <a:r>
              <a:rPr lang="en-US" altLang="ko-KR" sz="2000" dirty="0"/>
              <a:t>(); // </a:t>
            </a:r>
            <a:r>
              <a:rPr lang="ko-KR" altLang="en-US" sz="2000" dirty="0"/>
              <a:t>정수 입력 받기</a:t>
            </a:r>
            <a:r>
              <a:rPr lang="en-US" altLang="ko-KR" sz="2000" dirty="0"/>
              <a:t>	</a:t>
            </a:r>
            <a:r>
              <a:rPr lang="en-US" altLang="ko-KR" sz="2000" dirty="0" err="1"/>
              <a:t>Serial.parseFloat</a:t>
            </a:r>
            <a:r>
              <a:rPr lang="en-US" altLang="ko-KR" sz="2000" dirty="0"/>
              <a:t>(); //</a:t>
            </a:r>
            <a:r>
              <a:rPr lang="ko-KR" altLang="en-US" sz="2000" dirty="0"/>
              <a:t>실수 입력 받기</a:t>
            </a:r>
            <a:endParaRPr lang="en-US" altLang="ko-KR" sz="2000" dirty="0"/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시리얼 모니터 설정에 따라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엔터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입력 시 추가되는 문자 종류 달라지니 유의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03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5E769-0E9B-56B3-DB28-91AF7329D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8723D-0B4B-8FEA-81C6-0283280C5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최종실습</a:t>
            </a:r>
            <a:r>
              <a:rPr lang="en-US" altLang="ko-KR" sz="3600" b="1" dirty="0"/>
              <a:t>! RGB LED </a:t>
            </a:r>
            <a:r>
              <a:rPr lang="ko-KR" altLang="en-US" sz="3600" b="1" dirty="0"/>
              <a:t>제어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3DADF-FBDC-0705-2AE6-8AA0A1CBD727}"/>
              </a:ext>
            </a:extLst>
          </p:cNvPr>
          <p:cNvSpPr txBox="1"/>
          <p:nvPr/>
        </p:nvSpPr>
        <p:spPr>
          <a:xfrm>
            <a:off x="717746" y="1617511"/>
            <a:ext cx="10896600" cy="48936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아두이노가 시간에 따라 움직이게 하려면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?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컴퓨터의 시리얼 모니터를 이용해 키보드로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R,G,B,W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누르면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동안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그라데이션으로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색으로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RGB LED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서서히 변하게 해보자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원한다면 색을 추가하거나 바꿔도 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!)</a:t>
            </a:r>
          </a:p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입력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키보드로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누른다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키보드로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누른다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키보드로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누른다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키보드로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누른다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입력은 한번 입력되면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간 무시되어야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요구되는 결과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누르지 않으면 흰색이다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+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입력들의 경우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 수 없는 버튼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모니터에 출력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걸쳐 색이 빨간색으로 변한다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+ 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빨간색을 점등합니다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모니터에 출력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걸쳐 색이 초록색으로 변한다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+ 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초록색을 점등합니다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모니터에 출력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걸쳐 색이 파란색으로 변한다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+ 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파란색을 점등합니다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모니터에 출력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초에 걸쳐 색이 흰색으로 변한다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+ 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흰색을 점등합니다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모니터에 출력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3226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80516-9FE5-EE23-E8B1-39F5363E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619E2-70D8-6A7D-85AE-CE15A8DB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최종실습</a:t>
            </a:r>
            <a:r>
              <a:rPr lang="en-US" altLang="ko-KR" sz="3600" b="1" dirty="0"/>
              <a:t>! RGB LED </a:t>
            </a:r>
            <a:r>
              <a:rPr lang="ko-KR" altLang="en-US" sz="3600" b="1" dirty="0"/>
              <a:t>제어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B3BBB-C832-DE42-4B9A-B5E9DB9BED0E}"/>
              </a:ext>
            </a:extLst>
          </p:cNvPr>
          <p:cNvSpPr txBox="1"/>
          <p:nvPr/>
        </p:nvSpPr>
        <p:spPr>
          <a:xfrm>
            <a:off x="736600" y="1523243"/>
            <a:ext cx="10896600" cy="4585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RGB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설명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빛을 이용한 색상 표현은 기본적으로 빨강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(G),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파랑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세 가지 빛을 합쳐서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만들며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물감과 달리 합칠수록 밝은 빛이 나온다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빛의 세기 표현은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0~255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범위로 표현된다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(R,G,B)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표현하면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빨간색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(255,0,0), </a:t>
            </a:r>
            <a:r>
              <a:rPr lang="ko-KR" altLang="en-US" sz="20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초록색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(0,255,0) </a:t>
            </a:r>
            <a:r>
              <a:rPr lang="ko-KR" altLang="en-US" sz="20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파란색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(0,0,255)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흰색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(255,255,255)</a:t>
            </a:r>
          </a:p>
          <a:p>
            <a:pPr algn="just"/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회로 연결 및 주의사항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갖고 있는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RGB LED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공통 접지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(-, cathode, GND)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쓰는지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양극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(+,Anode)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쓰는지 파악해야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올려 놓은 회로도는 공통 접지 기준이며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양극은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Vcc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연결해야한다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저항 안 달면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LED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과한 전압이 걸려서 타버린다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무슨 저항이건 간에 꼭 달자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디지털 핀 중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지원하는 핀을 이용해야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밝기를 부드럽게 변화시킬 수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우노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보드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dirty="0"/>
              <a:t>D3, D5, D6, D9, D10, D11. </a:t>
            </a:r>
            <a:r>
              <a:rPr lang="ko-KR" altLang="en-US" sz="2000" dirty="0"/>
              <a:t>아니면 </a:t>
            </a:r>
            <a:r>
              <a:rPr lang="en-US" altLang="ko-KR" sz="2000" dirty="0"/>
              <a:t>~ </a:t>
            </a:r>
            <a:r>
              <a:rPr lang="ko-KR" altLang="en-US" sz="2000" dirty="0"/>
              <a:t>표시가 있는지 확인하자</a:t>
            </a:r>
            <a:r>
              <a:rPr lang="en-US" altLang="ko-KR" sz="2000" dirty="0"/>
              <a:t>.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PWM(Pulse width modulation) 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전압의 사각파가 가해지는 길이를 조절한다는 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192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653FD-73ED-4760-B0FD-E9BC9197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C</a:t>
            </a:r>
            <a:r>
              <a:rPr lang="ko-KR" altLang="en-US" sz="3600" b="1" dirty="0"/>
              <a:t>언어의 입문 및 문법 기초</a:t>
            </a:r>
            <a:br>
              <a:rPr lang="en-US" altLang="ko-KR" sz="3600" b="1" dirty="0"/>
            </a:br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변수와 함수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030A6-579D-47C3-8DBD-EF2AE8A01901}"/>
              </a:ext>
            </a:extLst>
          </p:cNvPr>
          <p:cNvSpPr txBox="1"/>
          <p:nvPr/>
        </p:nvSpPr>
        <p:spPr>
          <a:xfrm>
            <a:off x="764251" y="1789083"/>
            <a:ext cx="956752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Compute : (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복잡한 것을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)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계산하다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. &gt;&gt; Computer =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계산기</a:t>
            </a:r>
            <a:endParaRPr lang="en-US" altLang="ko-KR" sz="2000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계산을 하려면 연산자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(+)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피 연산자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(X, Y)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있어야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 + Y = Z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C803B5-D03C-43FC-9B97-FDB676A1BD11}"/>
              </a:ext>
            </a:extLst>
          </p:cNvPr>
          <p:cNvSpPr/>
          <p:nvPr/>
        </p:nvSpPr>
        <p:spPr>
          <a:xfrm>
            <a:off x="764250" y="2997631"/>
            <a:ext cx="10689317" cy="32564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코드에서의 구현</a:t>
            </a: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변수 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: 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수학에서 쓰는 미지수 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X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와 같은 것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. 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코딩에서 이용하는 수많은 숫자 저장 수단 중 하나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선언 방식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맑은 고딕"/>
                <a:ea typeface="맑은 고딕"/>
                <a:cs typeface="Times New Roman"/>
              </a:rPr>
              <a:t>(</a:t>
            </a:r>
            <a:r>
              <a:rPr lang="ko-KR" altLang="en-US" b="1" kern="100" dirty="0">
                <a:latin typeface="맑은 고딕"/>
                <a:ea typeface="맑은 고딕"/>
                <a:cs typeface="Times New Roman"/>
              </a:rPr>
              <a:t>자료형</a:t>
            </a:r>
            <a:r>
              <a:rPr lang="en-US" altLang="ko-KR" b="1" kern="100" dirty="0">
                <a:latin typeface="맑은 고딕"/>
                <a:ea typeface="맑은 고딕"/>
                <a:cs typeface="Times New Roman"/>
              </a:rPr>
              <a:t>) (</a:t>
            </a:r>
            <a:r>
              <a:rPr lang="ko-KR" altLang="en-US" b="1" kern="100" dirty="0">
                <a:latin typeface="맑은 고딕"/>
                <a:ea typeface="맑은 고딕"/>
                <a:cs typeface="Times New Roman"/>
              </a:rPr>
              <a:t>변수 명</a:t>
            </a:r>
            <a:r>
              <a:rPr lang="en-US" altLang="ko-KR" b="1" kern="100" dirty="0">
                <a:latin typeface="맑은 고딕"/>
                <a:ea typeface="맑은 고딕"/>
                <a:cs typeface="Times New Roman"/>
              </a:rPr>
              <a:t>);	or	(</a:t>
            </a:r>
            <a:r>
              <a:rPr lang="ko-KR" altLang="en-US" b="1" kern="100" dirty="0">
                <a:latin typeface="맑은 고딕"/>
                <a:ea typeface="맑은 고딕"/>
                <a:cs typeface="Times New Roman"/>
              </a:rPr>
              <a:t>자료형</a:t>
            </a:r>
            <a:r>
              <a:rPr lang="en-US" altLang="ko-KR" b="1" kern="100" dirty="0">
                <a:latin typeface="맑은 고딕"/>
                <a:ea typeface="맑은 고딕"/>
                <a:cs typeface="Times New Roman"/>
              </a:rPr>
              <a:t>) (</a:t>
            </a:r>
            <a:r>
              <a:rPr lang="ko-KR" altLang="en-US" b="1" kern="100" dirty="0">
                <a:latin typeface="맑은 고딕"/>
                <a:ea typeface="맑은 고딕"/>
                <a:cs typeface="Times New Roman"/>
              </a:rPr>
              <a:t>변수 명</a:t>
            </a:r>
            <a:r>
              <a:rPr lang="en-US" altLang="ko-KR" b="1" kern="100" dirty="0">
                <a:latin typeface="맑은 고딕"/>
                <a:ea typeface="맑은 고딕"/>
                <a:cs typeface="Times New Roman"/>
              </a:rPr>
              <a:t>) = (</a:t>
            </a:r>
            <a:r>
              <a:rPr lang="ko-KR" altLang="en-US" b="1" kern="100" dirty="0">
                <a:latin typeface="맑은 고딕"/>
                <a:ea typeface="맑은 고딕"/>
                <a:cs typeface="Times New Roman"/>
              </a:rPr>
              <a:t>초기 값</a:t>
            </a:r>
            <a:r>
              <a:rPr lang="en-US" altLang="ko-KR" b="1" kern="100" dirty="0">
                <a:latin typeface="맑은 고딕"/>
                <a:ea typeface="맑은 고딕"/>
                <a:cs typeface="Times New Roman"/>
              </a:rPr>
              <a:t>);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/>
              <a:ea typeface="맑은 고딕"/>
              <a:cs typeface="Times New Roman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Ex: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 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int a =10; // 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정수 자료형으로 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a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라는 이름을 가진 변수를 선언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. &amp; 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값을 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10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으로 지정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kern="100" dirty="0">
              <a:latin typeface="맑은 고딕"/>
              <a:ea typeface="맑은 고딕"/>
              <a:cs typeface="Times New Roman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… 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자료형은 또 뭔가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? 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변수 명은 막 정하면 되는가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?</a:t>
            </a:r>
          </a:p>
        </p:txBody>
      </p:sp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2DF631DB-5BB8-4041-D54E-0F50094B3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81" y="2158738"/>
            <a:ext cx="640550" cy="640550"/>
          </a:xfrm>
          <a:prstGeom prst="rect">
            <a:avLst/>
          </a:prstGeom>
        </p:spPr>
      </p:pic>
      <p:pic>
        <p:nvPicPr>
          <p:cNvPr id="7" name="그림 6" descr="상징, 클립아트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7AD8A701-80BC-B76C-711D-71B7F4992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809" y="2158738"/>
            <a:ext cx="580724" cy="5807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E864DF-1F1A-9162-A4C8-698AF66D1BFA}"/>
              </a:ext>
            </a:extLst>
          </p:cNvPr>
          <p:cNvSpPr txBox="1"/>
          <p:nvPr/>
        </p:nvSpPr>
        <p:spPr>
          <a:xfrm>
            <a:off x="9846993" y="2866301"/>
            <a:ext cx="12840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0	1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9780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0CCC5-C711-9405-D9B8-022EDA8DB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95A86-8556-1053-C927-A54194B8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최종실습</a:t>
            </a:r>
            <a:r>
              <a:rPr lang="en-US" altLang="ko-KR" sz="3600" b="1" dirty="0"/>
              <a:t>! RGB LED </a:t>
            </a:r>
            <a:r>
              <a:rPr lang="ko-KR" altLang="en-US" sz="3600" b="1" dirty="0"/>
              <a:t>제어</a:t>
            </a:r>
            <a:endParaRPr lang="en-US" altLang="ko-KR" sz="3600" b="1" dirty="0"/>
          </a:p>
        </p:txBody>
      </p:sp>
      <p:pic>
        <p:nvPicPr>
          <p:cNvPr id="4" name="그림 3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498CB750-A329-CCE6-CC22-AA809703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80" y="1447502"/>
            <a:ext cx="663032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23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D1FFD-288E-272E-052A-263A0E76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D9415-C32B-8354-3D85-D44D15F9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최종실습</a:t>
            </a:r>
            <a:r>
              <a:rPr lang="en-US" altLang="ko-KR" sz="3600" b="1" dirty="0"/>
              <a:t>! RGB LED </a:t>
            </a:r>
            <a:r>
              <a:rPr lang="ko-KR" altLang="en-US" sz="3600" b="1" dirty="0"/>
              <a:t>제어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315E0-B92F-63A5-B223-F0C74EE1BD91}"/>
              </a:ext>
            </a:extLst>
          </p:cNvPr>
          <p:cNvSpPr txBox="1"/>
          <p:nvPr/>
        </p:nvSpPr>
        <p:spPr>
          <a:xfrm>
            <a:off x="717746" y="1617511"/>
            <a:ext cx="10896600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RGB LED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제어에 필요한 명령어들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.</a:t>
            </a:r>
          </a:p>
          <a:p>
            <a:pPr algn="just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pinmode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핀 번호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,input/output); // setup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해당 핀이 출력 용인지 입력 용인지 결정한다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analogwrite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핀 번호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); //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핀 번호에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0~5V(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&gt;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0~255(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수치의 전압을 가한다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기왕이면 핀 번호는 맨 위에 전역변수나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const int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설정하길 권장한다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주의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음극은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때 불이 꺼지지만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양극은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때 불이 켜진다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6891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9324B-C4D6-E263-1D33-9EA03391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06FE6-7E05-B8D7-0EB5-9EDE644C7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819079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최종실습</a:t>
            </a:r>
            <a:r>
              <a:rPr lang="en-US" altLang="ko-KR" sz="3600" b="1" dirty="0"/>
              <a:t>! RGB LED </a:t>
            </a:r>
            <a:r>
              <a:rPr lang="ko-KR" altLang="en-US" sz="3600" b="1" dirty="0"/>
              <a:t>제어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837C17-AEA3-3391-6B28-31625F10951F}"/>
              </a:ext>
            </a:extLst>
          </p:cNvPr>
          <p:cNvSpPr txBox="1"/>
          <p:nvPr/>
        </p:nvSpPr>
        <p:spPr>
          <a:xfrm>
            <a:off x="717746" y="1617511"/>
            <a:ext cx="10896600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혹시 모를 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idea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제공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.</a:t>
            </a:r>
          </a:p>
          <a:p>
            <a:pPr algn="just"/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pinmode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analogwrite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우선은 불부터 켜보자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반복문과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millis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불이 서서히 켜지게 만들어 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성공했다면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조건문을 이용해 문자가 입력되면 시리얼 모니터에 해당 문자가 입력되었다는 글이 나오도록 만들자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정의되지 않은 문자도 처리해보자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조건문에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millis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 뒤에 추가 입력이 가능하도록 제약 조건을 걸자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문자가 성공적으로 입력될 때의 조건문에 서서히 불이 켜지는 코드를 넣어보자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완성본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링크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안해봄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.):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Controling_RGB_LED.ino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https://github.com/brainnotinclude/Barami_Arduino_seminar_2025/tree/main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602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320E7A-CEAC-42A6-9E14-175522962F0A}"/>
              </a:ext>
            </a:extLst>
          </p:cNvPr>
          <p:cNvSpPr txBox="1"/>
          <p:nvPr/>
        </p:nvSpPr>
        <p:spPr>
          <a:xfrm>
            <a:off x="540688" y="1376412"/>
            <a:ext cx="10752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출처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algn="just"/>
            <a:r>
              <a:rPr lang="en-US" altLang="ko-KR" sz="2000" dirty="0">
                <a:hlinkClick r:id="rId2"/>
              </a:rPr>
              <a:t>https://www.flaticon.com/free-icons/idea</a:t>
            </a:r>
            <a:r>
              <a:rPr lang="en-US" altLang="ko-KR" sz="2000" dirty="0"/>
              <a:t> Idea icons created by </a:t>
            </a:r>
            <a:r>
              <a:rPr lang="en-US" altLang="ko-KR" sz="2000" dirty="0" err="1"/>
              <a:t>Freepik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499D4-EECE-44DE-82BD-6620D2BB2EB3}"/>
              </a:ext>
            </a:extLst>
          </p:cNvPr>
          <p:cNvSpPr txBox="1"/>
          <p:nvPr/>
        </p:nvSpPr>
        <p:spPr>
          <a:xfrm>
            <a:off x="1931963" y="553328"/>
            <a:ext cx="871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26C1BF-3F25-E8A0-D403-1FB14CF6C015}"/>
              </a:ext>
            </a:extLst>
          </p:cNvPr>
          <p:cNvSpPr txBox="1"/>
          <p:nvPr/>
        </p:nvSpPr>
        <p:spPr>
          <a:xfrm>
            <a:off x="540688" y="3555575"/>
            <a:ext cx="107524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출처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명 작성 규칙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세종대학교 학술정보원 연구학습지원 서비스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https://sejong-kr.libguides.com/c.php?g=942233&amp;p=6822321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자료형의 종류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블로그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유주의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진지한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https://m.blog.naver.com/yujuit/222990731631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114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F030A6-579D-47C3-8DBD-EF2AE8A01901}"/>
              </a:ext>
            </a:extLst>
          </p:cNvPr>
          <p:cNvSpPr txBox="1"/>
          <p:nvPr/>
        </p:nvSpPr>
        <p:spPr>
          <a:xfrm>
            <a:off x="1739705" y="2105561"/>
            <a:ext cx="871259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16600" b="1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C6FB-A2C0-5817-2228-442D3CFAE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38F1D-08E1-F8AD-1B02-8E0E36587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변수와 함수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D4D09-E87B-3EB5-9B70-FA8B9467C320}"/>
              </a:ext>
            </a:extLst>
          </p:cNvPr>
          <p:cNvSpPr txBox="1"/>
          <p:nvPr/>
        </p:nvSpPr>
        <p:spPr>
          <a:xfrm>
            <a:off x="674015" y="970961"/>
            <a:ext cx="10779551" cy="51111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“C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언어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”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의 자료형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컴퓨터에게 변수 안에 든 숫자 덩어리를 무엇으로 볼지 알려주는 것이다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ASCII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문자와 숫자를 대응시킨 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-&gt;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대문자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65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대응된다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(ASCII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코드는 문자 표기에서 기본적으로 적용되는 것으로 봐도 무방하다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대응 방식도 무지 많다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우리의 선택에 따라 컴퓨터는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65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볼지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볼지 결정한다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그렇게 자료 유형에 따라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논리형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정수형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(+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문자형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실수형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나뉜다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더군다나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자료형에 따라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크기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얼마로 볼지도 결정된다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메모지에 숫자를 쓸지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A4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용지를 통째로 쓸지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공책 하나를 통째로 쓸지 결정되는 셈이다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숫자 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쓰는데 공책 하나를 다 쓰는 건 너무 자원 낭비일 것이다</a:t>
            </a:r>
            <a:r>
              <a:rPr lang="en-US" altLang="ko-KR" dirty="0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 슬라이드를 보자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7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0364D-3E3B-3C34-B75B-4E5450679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3FFBA-D9AC-6606-390F-7CE28C175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580725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변수와 함수</a:t>
            </a:r>
            <a:endParaRPr lang="en-US" altLang="ko-K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415CD80C-AF79-A947-5061-32ABA29958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111177"/>
                  </p:ext>
                </p:extLst>
              </p:nvPr>
            </p:nvGraphicFramePr>
            <p:xfrm>
              <a:off x="685338" y="1095905"/>
              <a:ext cx="11041606" cy="493299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957554">
                      <a:extLst>
                        <a:ext uri="{9D8B030D-6E8A-4147-A177-3AD203B41FA5}">
                          <a16:colId xmlns:a16="http://schemas.microsoft.com/office/drawing/2014/main" val="2434864924"/>
                        </a:ext>
                      </a:extLst>
                    </a:gridCol>
                    <a:gridCol w="2329465">
                      <a:extLst>
                        <a:ext uri="{9D8B030D-6E8A-4147-A177-3AD203B41FA5}">
                          <a16:colId xmlns:a16="http://schemas.microsoft.com/office/drawing/2014/main" val="1407990066"/>
                        </a:ext>
                      </a:extLst>
                    </a:gridCol>
                    <a:gridCol w="2682704">
                      <a:extLst>
                        <a:ext uri="{9D8B030D-6E8A-4147-A177-3AD203B41FA5}">
                          <a16:colId xmlns:a16="http://schemas.microsoft.com/office/drawing/2014/main" val="3177674785"/>
                        </a:ext>
                      </a:extLst>
                    </a:gridCol>
                    <a:gridCol w="5071883">
                      <a:extLst>
                        <a:ext uri="{9D8B030D-6E8A-4147-A177-3AD203B41FA5}">
                          <a16:colId xmlns:a16="http://schemas.microsoft.com/office/drawing/2014/main" val="3916526542"/>
                        </a:ext>
                      </a:extLst>
                    </a:gridCol>
                  </a:tblGrid>
                  <a:tr h="49329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자료형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크기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범위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840950"/>
                      </a:ext>
                    </a:extLst>
                  </a:tr>
                  <a:tr h="49329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논리형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bool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8bit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True/false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7029709"/>
                      </a:ext>
                    </a:extLst>
                  </a:tr>
                  <a:tr h="493299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문자형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(signed) char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8bit</a:t>
                          </a:r>
                          <a:r>
                            <a:rPr lang="ko-KR" altLang="en-US" dirty="0"/>
                            <a:t>이상</a:t>
                          </a:r>
                          <a:r>
                            <a:rPr lang="en-US" altLang="ko-KR" dirty="0"/>
                            <a:t>, short </a:t>
                          </a:r>
                          <a:r>
                            <a:rPr lang="ko-KR" altLang="en-US" dirty="0"/>
                            <a:t>이하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8bit)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-128 ~ 127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sup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1975914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unsigned char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 ~ 255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0~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431439"/>
                      </a:ext>
                    </a:extLst>
                  </a:tr>
                  <a:tr h="493299">
                    <a:tc rowSpan="6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정수형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(signed) short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16bit &amp; char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int </a:t>
                          </a:r>
                          <a:r>
                            <a:rPr lang="ko-KR" altLang="en-US" dirty="0"/>
                            <a:t>이하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16bit)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-32768 ~ 32767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2846662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Unsigned short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 ~ 65535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0~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sup>
                              </m:s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9106042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(signed) int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16bit &amp; short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32bit)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-2,147,483,648 ~ 2,147,483,647(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82527533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unsigned int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 ~ 4,294,967,295(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2077304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(signed) long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32bit &amp; int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32bit)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-2,147,483,648 ~ 2,147,483,647(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518131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Unsigned long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 ~ 4,294,967,295(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696277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415CD80C-AF79-A947-5061-32ABA29958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8111177"/>
                  </p:ext>
                </p:extLst>
              </p:nvPr>
            </p:nvGraphicFramePr>
            <p:xfrm>
              <a:off x="685338" y="1095905"/>
              <a:ext cx="11041606" cy="493299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957554">
                      <a:extLst>
                        <a:ext uri="{9D8B030D-6E8A-4147-A177-3AD203B41FA5}">
                          <a16:colId xmlns:a16="http://schemas.microsoft.com/office/drawing/2014/main" val="2434864924"/>
                        </a:ext>
                      </a:extLst>
                    </a:gridCol>
                    <a:gridCol w="2329465">
                      <a:extLst>
                        <a:ext uri="{9D8B030D-6E8A-4147-A177-3AD203B41FA5}">
                          <a16:colId xmlns:a16="http://schemas.microsoft.com/office/drawing/2014/main" val="1407990066"/>
                        </a:ext>
                      </a:extLst>
                    </a:gridCol>
                    <a:gridCol w="2682704">
                      <a:extLst>
                        <a:ext uri="{9D8B030D-6E8A-4147-A177-3AD203B41FA5}">
                          <a16:colId xmlns:a16="http://schemas.microsoft.com/office/drawing/2014/main" val="3177674785"/>
                        </a:ext>
                      </a:extLst>
                    </a:gridCol>
                    <a:gridCol w="5071883">
                      <a:extLst>
                        <a:ext uri="{9D8B030D-6E8A-4147-A177-3AD203B41FA5}">
                          <a16:colId xmlns:a16="http://schemas.microsoft.com/office/drawing/2014/main" val="3916526542"/>
                        </a:ext>
                      </a:extLst>
                    </a:gridCol>
                  </a:tblGrid>
                  <a:tr h="49329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자료형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크기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범위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840950"/>
                      </a:ext>
                    </a:extLst>
                  </a:tr>
                  <a:tr h="49329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논리형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bool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8bit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True/false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7029709"/>
                      </a:ext>
                    </a:extLst>
                  </a:tr>
                  <a:tr h="493299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문자형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(signed) char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8bit</a:t>
                          </a:r>
                          <a:r>
                            <a:rPr lang="ko-KR" altLang="en-US" dirty="0"/>
                            <a:t>이상</a:t>
                          </a:r>
                          <a:r>
                            <a:rPr lang="en-US" altLang="ko-KR" dirty="0"/>
                            <a:t>, short </a:t>
                          </a:r>
                          <a:r>
                            <a:rPr lang="ko-KR" altLang="en-US" dirty="0"/>
                            <a:t>이하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8bit)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201235" r="-361" b="-7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975914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unsigned char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301235" r="-361" b="-6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31439"/>
                      </a:ext>
                    </a:extLst>
                  </a:tr>
                  <a:tr h="493299">
                    <a:tc rowSpan="6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정수형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(signed) short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16bit &amp; char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int </a:t>
                          </a:r>
                          <a:r>
                            <a:rPr lang="ko-KR" altLang="en-US" dirty="0"/>
                            <a:t>이하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16bit)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401235" r="-361" b="-5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846662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Unsigned short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501235" r="-361" b="-4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106042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(signed) int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16bit &amp; short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32bit)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601235" r="-361" b="-3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527533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unsigned int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701235" r="-361" b="-2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077304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(signed) long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32bit &amp; int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32bit)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801235" r="-361" b="-1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518131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Unsigned long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901235" r="-361" b="-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96277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403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14A8A-7D77-72A4-1526-541A7CBCE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E6FC9-5D9C-028C-D45F-0B1EE4964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580725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변수와 함수</a:t>
            </a:r>
            <a:endParaRPr lang="en-US" altLang="ko-KR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70A871DB-80C7-BD65-8A1E-E45358E31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793515"/>
                  </p:ext>
                </p:extLst>
              </p:nvPr>
            </p:nvGraphicFramePr>
            <p:xfrm>
              <a:off x="685338" y="1095905"/>
              <a:ext cx="11041606" cy="3905509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957554">
                      <a:extLst>
                        <a:ext uri="{9D8B030D-6E8A-4147-A177-3AD203B41FA5}">
                          <a16:colId xmlns:a16="http://schemas.microsoft.com/office/drawing/2014/main" val="2434864924"/>
                        </a:ext>
                      </a:extLst>
                    </a:gridCol>
                    <a:gridCol w="2879232">
                      <a:extLst>
                        <a:ext uri="{9D8B030D-6E8A-4147-A177-3AD203B41FA5}">
                          <a16:colId xmlns:a16="http://schemas.microsoft.com/office/drawing/2014/main" val="1407990066"/>
                        </a:ext>
                      </a:extLst>
                    </a:gridCol>
                    <a:gridCol w="2132937">
                      <a:extLst>
                        <a:ext uri="{9D8B030D-6E8A-4147-A177-3AD203B41FA5}">
                          <a16:colId xmlns:a16="http://schemas.microsoft.com/office/drawing/2014/main" val="3177674785"/>
                        </a:ext>
                      </a:extLst>
                    </a:gridCol>
                    <a:gridCol w="5071883">
                      <a:extLst>
                        <a:ext uri="{9D8B030D-6E8A-4147-A177-3AD203B41FA5}">
                          <a16:colId xmlns:a16="http://schemas.microsoft.com/office/drawing/2014/main" val="3916526542"/>
                        </a:ext>
                      </a:extLst>
                    </a:gridCol>
                  </a:tblGrid>
                  <a:tr h="49329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자료형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크기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범위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840950"/>
                      </a:ext>
                    </a:extLst>
                  </a:tr>
                  <a:tr h="493299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정수형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(signed) long </a:t>
                          </a:r>
                          <a:r>
                            <a:rPr lang="en-US" altLang="ko-KR" b="1" dirty="0" err="1"/>
                            <a:t>long</a:t>
                          </a:r>
                          <a:r>
                            <a:rPr lang="en-US" altLang="ko-KR" b="1" dirty="0"/>
                            <a:t> (int)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64bit &amp; int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64bit)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-9,223,372,036,854,775,808</a:t>
                          </a:r>
                        </a:p>
                        <a:p>
                          <a:pPr algn="ctr" latinLnBrk="1"/>
                          <a:r>
                            <a:rPr lang="en-US" altLang="ko-KR" dirty="0"/>
                            <a:t>~ 9,223,372,036,854,775,807</a:t>
                          </a:r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63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63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07029709"/>
                      </a:ext>
                    </a:extLst>
                  </a:tr>
                  <a:tr h="577570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Unsigned long </a:t>
                          </a:r>
                          <a:r>
                            <a:rPr lang="en-US" altLang="ko-KR" b="1" dirty="0" err="1"/>
                            <a:t>long</a:t>
                          </a:r>
                          <a:r>
                            <a:rPr lang="en-US" altLang="ko-KR" b="1" dirty="0"/>
                            <a:t> (int)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0 ~ 18,446,744,073,709,551,615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0~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64</m:t>
                                  </m:r>
                                </m:sup>
                              </m:s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1975914"/>
                      </a:ext>
                    </a:extLst>
                  </a:tr>
                  <a:tr h="493299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실수형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/>
                            <a:t>float</a:t>
                          </a:r>
                          <a:endParaRPr lang="ko-KR" altLang="en-US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char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32bit)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3.4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3.4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(7</a:t>
                          </a:r>
                          <a:r>
                            <a:rPr lang="ko-KR" altLang="en-US" dirty="0"/>
                            <a:t>자리 숫자</a:t>
                          </a:r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2431439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double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float 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64bit)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1.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08</m:t>
                                  </m:r>
                                </m:sup>
                              </m:sSup>
                              <m: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oMath>
                          </a14:m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/>
                            <a:t>(15</a:t>
                          </a:r>
                          <a:r>
                            <a:rPr lang="ko-KR" altLang="en-US" dirty="0"/>
                            <a:t>자리 숫자</a:t>
                          </a:r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32846662"/>
                      </a:ext>
                    </a:extLst>
                  </a:tr>
                  <a:tr h="493299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long double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double 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64bit)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double</a:t>
                          </a:r>
                          <a:r>
                            <a:rPr lang="ko-KR" altLang="en-US" dirty="0"/>
                            <a:t>과 동일하나</a:t>
                          </a:r>
                          <a:r>
                            <a:rPr lang="en-US" altLang="ko-KR" dirty="0"/>
                            <a:t>, </a:t>
                          </a:r>
                          <a:r>
                            <a:rPr lang="ko-KR" altLang="en-US" dirty="0"/>
                            <a:t>더 정밀함</a:t>
                          </a:r>
                          <a:r>
                            <a:rPr lang="en-US" altLang="ko-KR" dirty="0"/>
                            <a:t>.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9106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70A871DB-80C7-BD65-8A1E-E45358E31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793515"/>
                  </p:ext>
                </p:extLst>
              </p:nvPr>
            </p:nvGraphicFramePr>
            <p:xfrm>
              <a:off x="685338" y="1095905"/>
              <a:ext cx="11041606" cy="3905509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957554">
                      <a:extLst>
                        <a:ext uri="{9D8B030D-6E8A-4147-A177-3AD203B41FA5}">
                          <a16:colId xmlns:a16="http://schemas.microsoft.com/office/drawing/2014/main" val="2434864924"/>
                        </a:ext>
                      </a:extLst>
                    </a:gridCol>
                    <a:gridCol w="2879232">
                      <a:extLst>
                        <a:ext uri="{9D8B030D-6E8A-4147-A177-3AD203B41FA5}">
                          <a16:colId xmlns:a16="http://schemas.microsoft.com/office/drawing/2014/main" val="1407990066"/>
                        </a:ext>
                      </a:extLst>
                    </a:gridCol>
                    <a:gridCol w="2132937">
                      <a:extLst>
                        <a:ext uri="{9D8B030D-6E8A-4147-A177-3AD203B41FA5}">
                          <a16:colId xmlns:a16="http://schemas.microsoft.com/office/drawing/2014/main" val="3177674785"/>
                        </a:ext>
                      </a:extLst>
                    </a:gridCol>
                    <a:gridCol w="5071883">
                      <a:extLst>
                        <a:ext uri="{9D8B030D-6E8A-4147-A177-3AD203B41FA5}">
                          <a16:colId xmlns:a16="http://schemas.microsoft.com/office/drawing/2014/main" val="3916526542"/>
                        </a:ext>
                      </a:extLst>
                    </a:gridCol>
                  </a:tblGrid>
                  <a:tr h="493299"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자료형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크기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범위</a:t>
                          </a:r>
                        </a:p>
                      </a:txBody>
                      <a:tcPr anchor="ctr">
                        <a:solidFill>
                          <a:srgbClr val="E2EFD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840950"/>
                      </a:ext>
                    </a:extLst>
                  </a:tr>
                  <a:tr h="914400"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정수형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(signed) long </a:t>
                          </a:r>
                          <a:r>
                            <a:rPr lang="en-US" altLang="ko-KR" b="1" dirty="0" err="1"/>
                            <a:t>long</a:t>
                          </a:r>
                          <a:r>
                            <a:rPr lang="en-US" altLang="ko-KR" b="1" dirty="0"/>
                            <a:t> (int)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64bit &amp; int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64bit)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54667" r="-361" b="-28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7029709"/>
                      </a:ext>
                    </a:extLst>
                  </a:tr>
                  <a:tr h="577570">
                    <a:tc vMerge="1">
                      <a:txBody>
                        <a:bodyPr/>
                        <a:lstStyle/>
                        <a:p>
                          <a:endParaRPr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Unsigned long </a:t>
                          </a:r>
                          <a:r>
                            <a:rPr lang="en-US" altLang="ko-KR" b="1" dirty="0" err="1"/>
                            <a:t>long</a:t>
                          </a:r>
                          <a:r>
                            <a:rPr lang="en-US" altLang="ko-KR" b="1" dirty="0"/>
                            <a:t> (int)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244211" r="-361" b="-34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975914"/>
                      </a:ext>
                    </a:extLst>
                  </a:tr>
                  <a:tr h="64008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/>
                            <a:t>실수형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dirty="0"/>
                            <a:t>float</a:t>
                          </a:r>
                          <a:endParaRPr lang="ko-KR" altLang="en-US" b="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char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32bit)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308491" r="-361" b="-2122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31439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1" dirty="0"/>
                            <a:t>double</a:t>
                          </a:r>
                          <a:endParaRPr lang="ko-KR" altLang="en-US" b="1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float 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64bit)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7909" t="-412381" r="-361" b="-1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846662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long double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double </a:t>
                          </a:r>
                          <a:r>
                            <a:rPr lang="ko-KR" altLang="en-US" dirty="0"/>
                            <a:t>이상</a:t>
                          </a:r>
                          <a:endParaRPr lang="en-US" altLang="ko-KR" dirty="0"/>
                        </a:p>
                        <a:p>
                          <a:pPr algn="ctr" latinLnBrk="1"/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일반적으로 </a:t>
                          </a:r>
                          <a:r>
                            <a:rPr lang="en-US" altLang="ko-KR" dirty="0"/>
                            <a:t>64bit)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double</a:t>
                          </a:r>
                          <a:r>
                            <a:rPr lang="ko-KR" altLang="en-US" dirty="0"/>
                            <a:t>과 동일하나</a:t>
                          </a:r>
                          <a:r>
                            <a:rPr lang="en-US" altLang="ko-KR" dirty="0"/>
                            <a:t>, </a:t>
                          </a:r>
                          <a:r>
                            <a:rPr lang="ko-KR" altLang="en-US" dirty="0"/>
                            <a:t>더 정밀함</a:t>
                          </a:r>
                          <a:r>
                            <a:rPr lang="en-US" altLang="ko-KR" dirty="0"/>
                            <a:t>.</a:t>
                          </a:r>
                          <a:endParaRPr lang="ko-KR" altLang="en-US" dirty="0"/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91060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6855A1-BB27-E298-CE25-06AEB5B15AF7}"/>
              </a:ext>
            </a:extLst>
          </p:cNvPr>
          <p:cNvSpPr txBox="1"/>
          <p:nvPr/>
        </p:nvSpPr>
        <p:spPr>
          <a:xfrm>
            <a:off x="1156695" y="5377555"/>
            <a:ext cx="10425365" cy="5749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기초 공부할 땐 대체로 진하게 적힌 자료형이 쓰이는 편이다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.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 </a:t>
            </a:r>
            <a:endParaRPr lang="en-US" altLang="ko-KR" sz="2400" b="1" dirty="0">
              <a:solidFill>
                <a:srgbClr val="548235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772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8EC20-72D9-B73B-919A-3CF0E9E80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FB63B-75AA-3416-0A3C-7F871948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변수와 함수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C0DD9-6724-B016-78B5-C75B862601A8}"/>
              </a:ext>
            </a:extLst>
          </p:cNvPr>
          <p:cNvSpPr txBox="1"/>
          <p:nvPr/>
        </p:nvSpPr>
        <p:spPr>
          <a:xfrm>
            <a:off x="764250" y="970961"/>
            <a:ext cx="10425365" cy="33568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“C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언어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”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의 변수 명 작성 규칙 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–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다른 언어는 규칙이 다를 수 있다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!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변수의 이름은 영문자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대소문자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언더바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로만 구성된다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글자는 반드시 영문자 또는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언더바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(_)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변수의 이름 사이에는 공백을 포함할 수 없다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대소문자를 구분한다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(ABC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aBc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다르다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!)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특수문자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(+,-,*,/,$,@,&amp;,%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사용할 수 없다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변수의 이름으로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언어에서 미리 정의된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예약어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(reserved word)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사용할 수 없다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D71A7EF-415F-3CCA-244A-167687991439}"/>
              </a:ext>
            </a:extLst>
          </p:cNvPr>
          <p:cNvSpPr/>
          <p:nvPr/>
        </p:nvSpPr>
        <p:spPr>
          <a:xfrm>
            <a:off x="632273" y="4333080"/>
            <a:ext cx="11141805" cy="205960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변수 명 작명 스타일 </a:t>
            </a:r>
            <a:r>
              <a:rPr lang="en-US" altLang="ko-KR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– </a:t>
            </a:r>
            <a:r>
              <a:rPr lang="ko-KR" altLang="en-US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대개 작업하는 곳</a:t>
            </a:r>
            <a:r>
              <a:rPr lang="en-US" altLang="ko-KR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(</a:t>
            </a:r>
            <a:r>
              <a:rPr lang="ko-KR" altLang="en-US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언어</a:t>
            </a:r>
            <a:r>
              <a:rPr lang="en-US" altLang="ko-KR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, </a:t>
            </a:r>
            <a:r>
              <a:rPr lang="ko-KR" altLang="en-US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조직</a:t>
            </a:r>
            <a:r>
              <a:rPr lang="en-US" altLang="ko-KR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lang="ko-KR" altLang="en-US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의 스타일을 따라간다</a:t>
            </a:r>
            <a:r>
              <a:rPr lang="en-US" altLang="ko-KR" sz="2400" b="1" kern="100" dirty="0">
                <a:solidFill>
                  <a:srgbClr val="548235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en-US" altLang="ko-KR" sz="2400" b="1" kern="1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b="1" kern="100" dirty="0">
                <a:latin typeface="맑은 고딕"/>
                <a:ea typeface="맑은 고딕"/>
                <a:cs typeface="Times New Roman"/>
              </a:rPr>
              <a:t>Camel case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: int </a:t>
            </a:r>
            <a:r>
              <a:rPr lang="en-US" altLang="ko-KR" kern="100" dirty="0" err="1">
                <a:latin typeface="맑은 고딕"/>
                <a:ea typeface="맑은 고딕"/>
                <a:cs typeface="Times New Roman"/>
              </a:rPr>
              <a:t>thisIsVariableName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; </a:t>
            </a:r>
            <a:r>
              <a:rPr lang="ko-KR" altLang="en-US" kern="100" dirty="0" err="1">
                <a:latin typeface="맑은 고딕"/>
                <a:ea typeface="맑은 고딕"/>
                <a:cs typeface="Times New Roman"/>
              </a:rPr>
              <a:t>띄워쓰기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 대신 대문자 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(Pascal case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는 맨 앞도 대문자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!)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b="1" kern="100" dirty="0">
                <a:latin typeface="맑은 고딕"/>
                <a:ea typeface="맑은 고딕"/>
                <a:cs typeface="Times New Roman"/>
              </a:rPr>
              <a:t>Sneak case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: int </a:t>
            </a:r>
            <a:r>
              <a:rPr lang="en-US" altLang="ko-KR" kern="100" dirty="0" err="1">
                <a:latin typeface="맑은 고딕"/>
                <a:ea typeface="맑은 고딕"/>
                <a:cs typeface="Times New Roman"/>
              </a:rPr>
              <a:t>this_is_variable_name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; </a:t>
            </a:r>
            <a:r>
              <a:rPr lang="ko-KR" altLang="en-US" kern="100" dirty="0" err="1">
                <a:latin typeface="맑은 고딕"/>
                <a:ea typeface="맑은 고딕"/>
                <a:cs typeface="Times New Roman"/>
              </a:rPr>
              <a:t>띄워쓰기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 대신 </a:t>
            </a:r>
            <a:r>
              <a:rPr lang="ko-KR" altLang="en-US" kern="100" dirty="0" err="1">
                <a:latin typeface="맑은 고딕"/>
                <a:ea typeface="맑은 고딕"/>
                <a:cs typeface="Times New Roman"/>
              </a:rPr>
              <a:t>언더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 바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(_)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altLang="ko-KR" b="1" kern="100" dirty="0">
                <a:latin typeface="맑은 고딕"/>
                <a:ea typeface="맑은 고딕"/>
                <a:cs typeface="Times New Roman"/>
              </a:rPr>
              <a:t>Kebab case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: int this-is-variable-name;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 </a:t>
            </a:r>
            <a:r>
              <a:rPr lang="ko-KR" altLang="en-US" kern="100" dirty="0" err="1">
                <a:latin typeface="맑은 고딕"/>
                <a:ea typeface="맑은 고딕"/>
                <a:cs typeface="Times New Roman"/>
              </a:rPr>
              <a:t>띄워쓰기</a:t>
            </a:r>
            <a:r>
              <a:rPr lang="ko-KR" altLang="en-US" kern="100" dirty="0">
                <a:latin typeface="맑은 고딕"/>
                <a:ea typeface="맑은 고딕"/>
                <a:cs typeface="Times New Roman"/>
              </a:rPr>
              <a:t> 대신 하이픈</a:t>
            </a:r>
            <a:r>
              <a:rPr lang="en-US" altLang="ko-KR" kern="100" dirty="0">
                <a:latin typeface="맑은 고딕"/>
                <a:ea typeface="맑은 고딕"/>
                <a:cs typeface="Times New Roman"/>
              </a:rPr>
              <a:t>(-)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b="1" kern="100" dirty="0">
                <a:solidFill>
                  <a:srgbClr val="FF0000"/>
                </a:solidFill>
                <a:latin typeface="맑은 고딕"/>
                <a:ea typeface="맑은 고딕"/>
                <a:cs typeface="Times New Roman"/>
              </a:rPr>
              <a:t>무엇이 되었건</a:t>
            </a:r>
            <a:r>
              <a:rPr lang="en-US" altLang="ko-KR" b="1" kern="100" dirty="0">
                <a:solidFill>
                  <a:srgbClr val="FF0000"/>
                </a:solidFill>
                <a:latin typeface="맑은 고딕"/>
                <a:ea typeface="맑은 고딕"/>
                <a:cs typeface="Times New Roman"/>
              </a:rPr>
              <a:t>, </a:t>
            </a:r>
            <a:r>
              <a:rPr lang="ko-KR" altLang="en-US" b="1" kern="100" dirty="0">
                <a:solidFill>
                  <a:srgbClr val="FF0000"/>
                </a:solidFill>
                <a:latin typeface="맑은 고딕"/>
                <a:ea typeface="맑은 고딕"/>
                <a:cs typeface="Times New Roman"/>
              </a:rPr>
              <a:t>프로그래밍을 업으로 삼으려면 변수 명은 반드시 알기 쉽게 써야 한다</a:t>
            </a:r>
            <a:r>
              <a:rPr lang="en-US" altLang="ko-KR" b="1" kern="100" dirty="0">
                <a:solidFill>
                  <a:srgbClr val="FF0000"/>
                </a:solidFill>
                <a:latin typeface="맑은 고딕"/>
                <a:ea typeface="맑은 고딕"/>
                <a:cs typeface="Times New Roman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4251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6EC24-5D7E-425B-D047-5E275B34C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1D3DF-135D-C009-C49F-B3A00A8A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0"/>
            <a:ext cx="10515600" cy="710305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변수와 함수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411BE-EE09-3CC3-95E0-CDA365D8212E}"/>
              </a:ext>
            </a:extLst>
          </p:cNvPr>
          <p:cNvSpPr txBox="1"/>
          <p:nvPr/>
        </p:nvSpPr>
        <p:spPr>
          <a:xfrm>
            <a:off x="452487" y="970961"/>
            <a:ext cx="11340445" cy="41878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왜 변수명이 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‘a’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같은 걸로 통일하면 안되는가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전문적으로 코딩한다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짠 코드 수가 매우 많아진다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갑자기 옛날에 짠 코드를 다시 봐야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-&gt;  a..?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기억 안 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망했다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야근이다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심지어 한 파일 안에서도 코드가 복잡하면 헷갈린다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규정이 있는 거 아니면 알기 쉽게 쓰자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  <a:p>
            <a:pPr algn="just"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여럿이서 대규모 프로젝트를 한다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내 코드를 본다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보통 코드 짜다 보면 어떻게 동작하는지 다들 귀찮다고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안 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결국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코드 읽고 깡으로 분석해야 한다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복잡하다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 명이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a..?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생각하기 싫다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난 연차 내고 집에서 자고 있는데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설명하라고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나한테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전화 건다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F3B4F-CD59-5D74-68D7-4BA132DDFE2A}"/>
              </a:ext>
            </a:extLst>
          </p:cNvPr>
          <p:cNvSpPr txBox="1"/>
          <p:nvPr/>
        </p:nvSpPr>
        <p:spPr>
          <a:xfrm>
            <a:off x="603996" y="5533096"/>
            <a:ext cx="1118893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회사에서 면접을 보건 개인 프로젝트를 하건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Documentation(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설명서 쓰기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알기 쉬운 변수명은 중요하다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30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F6A2-EAB7-8287-F97B-AF2574FB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5B847-8779-D8CB-1A3A-3651B6BE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181"/>
            <a:ext cx="10515600" cy="58072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/>
              <a:t>컴퓨터는 계산기이다 </a:t>
            </a:r>
            <a:r>
              <a:rPr lang="en-US" altLang="ko-KR" sz="3600" b="1" dirty="0"/>
              <a:t>– </a:t>
            </a:r>
            <a:r>
              <a:rPr lang="ko-KR" altLang="en-US" sz="3600" b="1" dirty="0"/>
              <a:t>변수와 함수</a:t>
            </a:r>
            <a:endParaRPr lang="en-US" altLang="ko-KR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599D7-F892-D4F1-5B0F-F4ABA8C2798D}"/>
              </a:ext>
            </a:extLst>
          </p:cNvPr>
          <p:cNvSpPr txBox="1"/>
          <p:nvPr/>
        </p:nvSpPr>
        <p:spPr>
          <a:xfrm>
            <a:off x="751342" y="1754619"/>
            <a:ext cx="10689316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Documentation?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일단 주석부터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! – </a:t>
            </a:r>
            <a:r>
              <a:rPr lang="ko-KR" altLang="en-US" sz="2400" b="1" dirty="0">
                <a:solidFill>
                  <a:srgbClr val="548235"/>
                </a:solidFill>
                <a:latin typeface="맑은 고딕"/>
                <a:ea typeface="맑은 고딕"/>
              </a:rPr>
              <a:t>깊게 가려면 소프트웨어공학으로</a:t>
            </a:r>
            <a:r>
              <a:rPr lang="en-US" altLang="ko-KR" sz="2400" b="1" dirty="0">
                <a:solidFill>
                  <a:srgbClr val="548235"/>
                </a:solidFill>
                <a:latin typeface="맑은 고딕"/>
                <a:ea typeface="맑은 고딕"/>
              </a:rPr>
              <a:t>..</a:t>
            </a:r>
            <a:endParaRPr lang="en-US" altLang="ko-KR" sz="2000" dirty="0">
              <a:solidFill>
                <a:srgbClr val="548235"/>
              </a:solidFill>
              <a:latin typeface="맑은 고딕"/>
              <a:ea typeface="맑은 고딕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작동하는 코드에도 주석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달 수 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혼자만 볼 거 아니면 제발 작성하자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언어에서 문법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en-US" altLang="ko-KR" sz="2000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 </a:t>
            </a:r>
            <a:r>
              <a:rPr lang="ko-KR" altLang="en-US" sz="2000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이렇게 쓰면 이 한 줄만 컴퓨터가 코드로 인식하지 않는다</a:t>
            </a:r>
            <a:r>
              <a:rPr lang="en-US" altLang="ko-KR" sz="2000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 main();</a:t>
            </a:r>
          </a:p>
          <a:p>
            <a:pPr algn="just"/>
            <a:r>
              <a:rPr lang="en-US" altLang="ko-KR" sz="2000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/* </a:t>
            </a:r>
            <a:r>
              <a:rPr lang="ko-KR" altLang="en-US" sz="2000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이렇게 쓰면 앞 뒤에 있는 기호에 </a:t>
            </a:r>
            <a:endParaRPr lang="en-US" altLang="ko-KR" sz="2000" dirty="0">
              <a:solidFill>
                <a:srgbClr val="5482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둘러 싸인 건 </a:t>
            </a:r>
            <a:endParaRPr lang="en-US" altLang="ko-KR" sz="2000" dirty="0">
              <a:solidFill>
                <a:srgbClr val="5482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 주석처리 된다</a:t>
            </a:r>
            <a:r>
              <a:rPr lang="en-US" altLang="ko-KR" sz="2000" dirty="0">
                <a:solidFill>
                  <a:srgbClr val="5482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.*/</a:t>
            </a:r>
          </a:p>
          <a:p>
            <a:pPr algn="just"/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점을 이용하면 코드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코드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수정본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비교할 때 둘 다 적어두고 주석 처리하면 편하다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47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3737</Words>
  <Application>Microsoft Office PowerPoint</Application>
  <PresentationFormat>와이드스크린</PresentationFormat>
  <Paragraphs>491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Calibri</vt:lpstr>
      <vt:lpstr>Cambria Math</vt:lpstr>
      <vt:lpstr>Office 테마</vt:lpstr>
      <vt:lpstr>PowerPoint 프레젠테이션</vt:lpstr>
      <vt:lpstr>학습 목표</vt:lpstr>
      <vt:lpstr>C언어의 입문 및 문법 기초 컴퓨터는 계산기이다 – 변수와 함수</vt:lpstr>
      <vt:lpstr>컴퓨터는 계산기이다 – 변수와 함수</vt:lpstr>
      <vt:lpstr>컴퓨터는 계산기이다 – 변수와 함수</vt:lpstr>
      <vt:lpstr>컴퓨터는 계산기이다 – 변수와 함수</vt:lpstr>
      <vt:lpstr>컴퓨터는 계산기이다 – 변수와 함수</vt:lpstr>
      <vt:lpstr>컴퓨터는 계산기이다 – 변수와 함수</vt:lpstr>
      <vt:lpstr>컴퓨터는 계산기이다 – 변수와 함수</vt:lpstr>
      <vt:lpstr>컴퓨터는 계산기이다 – 안하면 섭하다. printf</vt:lpstr>
      <vt:lpstr>컴퓨터는 계산기이다 – 안하면 섭하다. printf</vt:lpstr>
      <vt:lpstr>컴퓨터는 계산기이다 – 안하면 섭하다. printf</vt:lpstr>
      <vt:lpstr>컴퓨터는 계산기이다 – 안하면 섭하다. printf</vt:lpstr>
      <vt:lpstr>컴퓨터는 계산기이다 – 안하면 섭하다. printf</vt:lpstr>
      <vt:lpstr>컴퓨터는 계산기이다 – 변수와 함수</vt:lpstr>
      <vt:lpstr>조건문과 반복문</vt:lpstr>
      <vt:lpstr>조건문과 반복문</vt:lpstr>
      <vt:lpstr>조건문과 반복문</vt:lpstr>
      <vt:lpstr>조건문과 반복문</vt:lpstr>
      <vt:lpstr>조건문과 반복문</vt:lpstr>
      <vt:lpstr>조건문과 반복문</vt:lpstr>
      <vt:lpstr>아두이노 IDE에서의 차이점 - setup과 loop</vt:lpstr>
      <vt:lpstr>아두이노 IDE에서의 차이점 – 시간에 따른 제어</vt:lpstr>
      <vt:lpstr>아두이노 IDE에서의 차이점 – 시리얼 모니터</vt:lpstr>
      <vt:lpstr>아두이노 IDE에서의 차이점 – 시리얼 모니터</vt:lpstr>
      <vt:lpstr>아두이노 IDE에서의 차이점 – 시리얼 모니터</vt:lpstr>
      <vt:lpstr>아두이노 IDE에서의 차이점 – 시리얼 모니터</vt:lpstr>
      <vt:lpstr>최종실습! RGB LED 제어</vt:lpstr>
      <vt:lpstr>최종실습! RGB LED 제어</vt:lpstr>
      <vt:lpstr>최종실습! RGB LED 제어</vt:lpstr>
      <vt:lpstr>최종실습! RGB LED 제어</vt:lpstr>
      <vt:lpstr>최종실습! RGB LED 제어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김희준</dc:creator>
  <cp:lastModifiedBy>희준 김</cp:lastModifiedBy>
  <cp:revision>127</cp:revision>
  <dcterms:created xsi:type="dcterms:W3CDTF">2024-05-20T11:42:10Z</dcterms:created>
  <dcterms:modified xsi:type="dcterms:W3CDTF">2025-02-05T12:23:45Z</dcterms:modified>
</cp:coreProperties>
</file>